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ppt/slideLayouts/slideLayout8.xml" ContentType="application/vnd.openxmlformats-officedocument.presentationml.slideLayout+xml"/>
  <Override PartName="/ppt/theme/theme7.xml" ContentType="application/vnd.openxmlformats-officedocument.theme+xml"/>
  <Override PartName="/ppt/slideLayouts/slideLayout9.xml" ContentType="application/vnd.openxmlformats-officedocument.presentationml.slideLayout+xml"/>
  <Override PartName="/ppt/theme/theme8.xml" ContentType="application/vnd.openxmlformats-officedocument.theme+xml"/>
  <Override PartName="/ppt/slideLayouts/slideLayout10.xml" ContentType="application/vnd.openxmlformats-officedocument.presentationml.slideLayout+xml"/>
  <Override PartName="/ppt/theme/theme9.xml" ContentType="application/vnd.openxmlformats-officedocument.theme+xml"/>
  <Override PartName="/ppt/slideLayouts/slideLayout11.xml" ContentType="application/vnd.openxmlformats-officedocument.presentationml.slideLayout+xml"/>
  <Override PartName="/ppt/theme/theme10.xml" ContentType="application/vnd.openxmlformats-officedocument.theme+xml"/>
  <Override PartName="/ppt/slideLayouts/slideLayout12.xml" ContentType="application/vnd.openxmlformats-officedocument.presentationml.slideLayout+xml"/>
  <Override PartName="/ppt/theme/theme11.xml" ContentType="application/vnd.openxmlformats-officedocument.theme+xml"/>
  <Override PartName="/ppt/slideLayouts/slideLayout13.xml" ContentType="application/vnd.openxmlformats-officedocument.presentationml.slideLayout+xml"/>
  <Override PartName="/ppt/theme/theme12.xml" ContentType="application/vnd.openxmlformats-officedocument.theme+xml"/>
  <Override PartName="/ppt/slideLayouts/slideLayout14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6" r:id="rId4"/>
    <p:sldMasterId id="2147483658" r:id="rId5"/>
    <p:sldMasterId id="2147483660" r:id="rId6"/>
    <p:sldMasterId id="2147483662" r:id="rId7"/>
    <p:sldMasterId id="2147483664" r:id="rId8"/>
    <p:sldMasterId id="2147483666" r:id="rId9"/>
    <p:sldMasterId id="2147483668" r:id="rId10"/>
    <p:sldMasterId id="2147483670" r:id="rId11"/>
    <p:sldMasterId id="2147483672" r:id="rId12"/>
    <p:sldMasterId id="2147483674" r:id="rId13"/>
  </p:sldMasterIdLst>
  <p:notesMasterIdLst>
    <p:notesMasterId r:id="rId27"/>
  </p:notesMasterIdLst>
  <p:sldIdLst>
    <p:sldId id="331" r:id="rId14"/>
    <p:sldId id="323" r:id="rId15"/>
    <p:sldId id="300" r:id="rId16"/>
    <p:sldId id="324" r:id="rId17"/>
    <p:sldId id="302" r:id="rId18"/>
    <p:sldId id="337" r:id="rId19"/>
    <p:sldId id="338" r:id="rId20"/>
    <p:sldId id="335" r:id="rId21"/>
    <p:sldId id="336" r:id="rId22"/>
    <p:sldId id="325" r:id="rId23"/>
    <p:sldId id="326" r:id="rId24"/>
    <p:sldId id="327" r:id="rId25"/>
    <p:sldId id="328" r:id="rId26"/>
  </p:sldIdLst>
  <p:sldSz cx="12192000" cy="6858000"/>
  <p:notesSz cx="9928225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668" autoAdjust="0"/>
  </p:normalViewPr>
  <p:slideViewPr>
    <p:cSldViewPr snapToGrid="0">
      <p:cViewPr varScale="1">
        <p:scale>
          <a:sx n="100" d="100"/>
          <a:sy n="100" d="100"/>
        </p:scale>
        <p:origin x="87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8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81280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Для перемещения страницы щёлкните мышью</a:t>
            </a:r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760132" y="5078520"/>
            <a:ext cx="6080698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>
              <a:buNone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95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98613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&lt;верхний колонтитул&gt;</a:t>
            </a:r>
          </a:p>
        </p:txBody>
      </p:sp>
      <p:sp>
        <p:nvSpPr>
          <p:cNvPr id="96" name="PlaceHolder 4"/>
          <p:cNvSpPr>
            <a:spLocks noGrp="1"/>
          </p:cNvSpPr>
          <p:nvPr>
            <p:ph type="dt" idx="46"/>
          </p:nvPr>
        </p:nvSpPr>
        <p:spPr>
          <a:xfrm>
            <a:off x="4302350" y="0"/>
            <a:ext cx="3298613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97" name="PlaceHolder 5"/>
          <p:cNvSpPr>
            <a:spLocks noGrp="1"/>
          </p:cNvSpPr>
          <p:nvPr>
            <p:ph type="ftr" idx="47"/>
          </p:nvPr>
        </p:nvSpPr>
        <p:spPr>
          <a:xfrm>
            <a:off x="0" y="10157400"/>
            <a:ext cx="3298613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98" name="PlaceHolder 6"/>
          <p:cNvSpPr>
            <a:spLocks noGrp="1"/>
          </p:cNvSpPr>
          <p:nvPr>
            <p:ph type="sldNum" idx="48"/>
          </p:nvPr>
        </p:nvSpPr>
        <p:spPr>
          <a:xfrm>
            <a:off x="4302350" y="10157400"/>
            <a:ext cx="3298613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F1A558CF-E70D-4534-B0AA-C05E9B21DFB6}" type="slidenum"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74560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48"/>
          </p:nvPr>
        </p:nvSpPr>
        <p:spPr/>
        <p:txBody>
          <a:bodyPr/>
          <a:lstStyle/>
          <a:p>
            <a:pPr indent="0" algn="r">
              <a:buNone/>
            </a:pPr>
            <a:fld id="{F1A558CF-E70D-4534-B0AA-C05E9B21DFB6}" type="slidenum">
              <a:rPr lang="ru-RU" sz="1400" b="0" strike="noStrike" spc="-1" smtClean="0">
                <a:solidFill>
                  <a:srgbClr val="000000"/>
                </a:solidFill>
                <a:latin typeface="Times New Roman"/>
              </a:rPr>
              <a:t>3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93746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1280" cy="1321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1280" cy="4347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897C752-251D-462E-8485-65307C0CB500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1280" cy="1321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1280" cy="4347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9"/>
          </p:nvPr>
        </p:nvSpPr>
        <p:spPr/>
        <p:txBody>
          <a:bodyPr/>
          <a:lstStyle/>
          <a:p>
            <a:fld id="{D30CA5BF-1B04-46F1-92B1-DA59AAFE5D4A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1280" cy="1321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1280" cy="4347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3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2"/>
          </p:nvPr>
        </p:nvSpPr>
        <p:spPr/>
        <p:txBody>
          <a:bodyPr/>
          <a:lstStyle/>
          <a:p>
            <a:fld id="{4D964C66-0AAB-4996-BDA5-FFF8D234DEE0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1280" cy="1321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1280" cy="4347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3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5"/>
          </p:nvPr>
        </p:nvSpPr>
        <p:spPr/>
        <p:txBody>
          <a:bodyPr/>
          <a:lstStyle/>
          <a:p>
            <a:fld id="{E71CF6AB-E05A-43EB-A5E0-DCADA7EE5F94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1280" cy="1321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1280" cy="4347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3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8"/>
          </p:nvPr>
        </p:nvSpPr>
        <p:spPr/>
        <p:txBody>
          <a:bodyPr/>
          <a:lstStyle/>
          <a:p>
            <a:fld id="{B51ECEE0-8124-498D-BAE8-3D0D638C5D09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1280" cy="1321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1280" cy="4347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41"/>
          </p:nvPr>
        </p:nvSpPr>
        <p:spPr/>
        <p:txBody>
          <a:bodyPr/>
          <a:lstStyle/>
          <a:p>
            <a:fld id="{D5729219-B1CF-48B7-96E4-164DE0954C34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1280" cy="1321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1280" cy="4347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0C7A668D-772F-4242-8029-6EFA84746B08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1280" cy="1321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1280" cy="4347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A68BF48E-6B71-4F59-828A-DC827F0D36B7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1280" cy="1321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1280" cy="4347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FF9C0A50-4817-4DC2-AA85-801F2444B1F0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Обычный 28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4"/>
          </p:nvPr>
        </p:nvSpPr>
        <p:spPr/>
        <p:txBody>
          <a:bodyPr/>
          <a:lstStyle/>
          <a:p>
            <a:fld id="{4415BFE2-BC41-47F9-998A-2C5369D7A509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12770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Обычный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1280" cy="1321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1280" cy="4347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13B701A7-88A4-4B57-98A0-26BC94DA454D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1280" cy="1321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1280" cy="4347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0"/>
          </p:nvPr>
        </p:nvSpPr>
        <p:spPr/>
        <p:txBody>
          <a:bodyPr/>
          <a:lstStyle/>
          <a:p>
            <a:fld id="{C507DEF4-33DE-4421-92F4-168FFDD77F01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1280" cy="1321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1280" cy="4347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9905F49D-5DFC-44C9-B319-AC9C13BC6C25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1280" cy="1321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1280" cy="4347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A83363CF-2C6C-48F6-A0EB-06A776F36BEF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1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2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3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8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9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1280" cy="1321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5" name="PlaceHolder 2"/>
          <p:cNvSpPr>
            <a:spLocks noGrp="1"/>
          </p:cNvSpPr>
          <p:nvPr>
            <p:ph type="ftr" idx="1"/>
          </p:nvPr>
        </p:nvSpPr>
        <p:spPr>
          <a:xfrm>
            <a:off x="4038480" y="6356520"/>
            <a:ext cx="4110480" cy="36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  <a:ea typeface="Arial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Arial"/>
              </a:rPr>
              <a:t> 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 idx="2"/>
          </p:nvPr>
        </p:nvSpPr>
        <p:spPr>
          <a:xfrm>
            <a:off x="8610480" y="6356520"/>
            <a:ext cx="2738880" cy="36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304FAF52-8D3A-4E7B-B4DD-1912A7DE4BA7}" type="slidenum">
              <a: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dt" idx="3"/>
          </p:nvPr>
        </p:nvSpPr>
        <p:spPr>
          <a:xfrm>
            <a:off x="838080" y="6356520"/>
            <a:ext cx="2738880" cy="36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ftr" idx="31"/>
          </p:nvPr>
        </p:nvSpPr>
        <p:spPr>
          <a:xfrm>
            <a:off x="4038480" y="6356520"/>
            <a:ext cx="4110480" cy="36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  <a:ea typeface="Arial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Arial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sldNum" idx="32"/>
          </p:nvPr>
        </p:nvSpPr>
        <p:spPr>
          <a:xfrm>
            <a:off x="8610480" y="6356520"/>
            <a:ext cx="2738880" cy="36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621B0698-43D3-4054-8306-CB3907F4100C}" type="slidenum">
              <a: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dt" idx="33"/>
          </p:nvPr>
        </p:nvSpPr>
        <p:spPr>
          <a:xfrm>
            <a:off x="838080" y="6356520"/>
            <a:ext cx="2738880" cy="36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ftr" idx="34"/>
          </p:nvPr>
        </p:nvSpPr>
        <p:spPr>
          <a:xfrm>
            <a:off x="4038480" y="6356520"/>
            <a:ext cx="4110480" cy="36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  <a:ea typeface="Arial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Arial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sldNum" idx="35"/>
          </p:nvPr>
        </p:nvSpPr>
        <p:spPr>
          <a:xfrm>
            <a:off x="8610480" y="6356520"/>
            <a:ext cx="2738880" cy="36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BD2B0886-72DB-4242-B19C-3D4757B2C716}" type="slidenum">
              <a: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dt" idx="36"/>
          </p:nvPr>
        </p:nvSpPr>
        <p:spPr>
          <a:xfrm>
            <a:off x="838080" y="6356520"/>
            <a:ext cx="2738880" cy="36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ftr" idx="37"/>
          </p:nvPr>
        </p:nvSpPr>
        <p:spPr>
          <a:xfrm>
            <a:off x="4038480" y="6356520"/>
            <a:ext cx="4110480" cy="36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  <a:ea typeface="Arial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Arial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sldNum" idx="38"/>
          </p:nvPr>
        </p:nvSpPr>
        <p:spPr>
          <a:xfrm>
            <a:off x="8610480" y="6356520"/>
            <a:ext cx="2738880" cy="36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8971EAA1-3067-41F5-B049-D776E19715EC}" type="slidenum">
              <a: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dt" idx="39"/>
          </p:nvPr>
        </p:nvSpPr>
        <p:spPr>
          <a:xfrm>
            <a:off x="838080" y="6356520"/>
            <a:ext cx="2738880" cy="36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1280" cy="1321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chemeClr val="dk1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1280" cy="4347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chemeClr val="dk1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chemeClr val="dk1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chemeClr val="dk1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chemeClr val="dk1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chemeClr val="dk1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chemeClr val="dk1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chemeClr val="dk1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81" name="PlaceHolder 3"/>
          <p:cNvSpPr>
            <a:spLocks noGrp="1"/>
          </p:cNvSpPr>
          <p:nvPr>
            <p:ph type="ftr" idx="40"/>
          </p:nvPr>
        </p:nvSpPr>
        <p:spPr>
          <a:xfrm>
            <a:off x="4038480" y="6356520"/>
            <a:ext cx="4110120" cy="360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  <a:ea typeface="Arial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Arial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 type="sldNum" idx="41"/>
          </p:nvPr>
        </p:nvSpPr>
        <p:spPr>
          <a:xfrm>
            <a:off x="8610480" y="6356520"/>
            <a:ext cx="2738520" cy="360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21597A58-AFE0-4E46-A10C-6D093B00B070}" type="slidenum">
              <a: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 type="dt" idx="42"/>
          </p:nvPr>
        </p:nvSpPr>
        <p:spPr>
          <a:xfrm>
            <a:off x="838080" y="6356520"/>
            <a:ext cx="2738520" cy="360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ftr" idx="4"/>
          </p:nvPr>
        </p:nvSpPr>
        <p:spPr>
          <a:xfrm>
            <a:off x="4038480" y="6356520"/>
            <a:ext cx="4110480" cy="36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  <a:ea typeface="Arial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Arial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ldNum" idx="5"/>
          </p:nvPr>
        </p:nvSpPr>
        <p:spPr>
          <a:xfrm>
            <a:off x="8610480" y="6356520"/>
            <a:ext cx="2738880" cy="36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8CECD856-5012-4596-917B-8D4D73D09969}" type="slidenum">
              <a: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dt" idx="6"/>
          </p:nvPr>
        </p:nvSpPr>
        <p:spPr>
          <a:xfrm>
            <a:off x="838080" y="6356520"/>
            <a:ext cx="2738880" cy="36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ftr" idx="7"/>
          </p:nvPr>
        </p:nvSpPr>
        <p:spPr>
          <a:xfrm>
            <a:off x="4038480" y="6356520"/>
            <a:ext cx="4110480" cy="36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  <a:ea typeface="Arial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Arial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sldNum" idx="8"/>
          </p:nvPr>
        </p:nvSpPr>
        <p:spPr>
          <a:xfrm>
            <a:off x="8610480" y="6356520"/>
            <a:ext cx="2738880" cy="36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82B9A27B-2292-4C02-AD68-87703B913F16}" type="slidenum">
              <a: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dt" idx="9"/>
          </p:nvPr>
        </p:nvSpPr>
        <p:spPr>
          <a:xfrm>
            <a:off x="838080" y="6356520"/>
            <a:ext cx="2738880" cy="36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1280" cy="1321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1280" cy="4347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chemeClr val="dk1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chemeClr val="dk1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chemeClr val="dk1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chemeClr val="dk1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chemeClr val="dk1"/>
                </a:solidFill>
                <a:latin typeface="Calibri"/>
              </a:rPr>
              <a:t>Седьмой уровень структуры</a:t>
            </a:r>
          </a:p>
        </p:txBody>
      </p:sp>
      <p:sp>
        <p:nvSpPr>
          <p:cNvPr id="30" name="PlaceHolder 3"/>
          <p:cNvSpPr>
            <a:spLocks noGrp="1"/>
          </p:cNvSpPr>
          <p:nvPr>
            <p:ph type="ftr" idx="13"/>
          </p:nvPr>
        </p:nvSpPr>
        <p:spPr>
          <a:xfrm>
            <a:off x="4038480" y="6356520"/>
            <a:ext cx="4110480" cy="36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  <a:ea typeface="Arial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Arial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sldNum" idx="14"/>
          </p:nvPr>
        </p:nvSpPr>
        <p:spPr>
          <a:xfrm>
            <a:off x="8610480" y="6356520"/>
            <a:ext cx="2738880" cy="36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22DB5007-C7E1-46B3-86CD-96D5FFFFF7FA}" type="slidenum">
              <a: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dt" idx="15"/>
          </p:nvPr>
        </p:nvSpPr>
        <p:spPr>
          <a:xfrm>
            <a:off x="838080" y="6356520"/>
            <a:ext cx="2738880" cy="36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7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ftr" idx="16"/>
          </p:nvPr>
        </p:nvSpPr>
        <p:spPr>
          <a:xfrm>
            <a:off x="4038480" y="6356520"/>
            <a:ext cx="4110480" cy="36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  <a:ea typeface="Arial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Arial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sldNum" idx="17"/>
          </p:nvPr>
        </p:nvSpPr>
        <p:spPr>
          <a:xfrm>
            <a:off x="8610480" y="6356520"/>
            <a:ext cx="2738880" cy="36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10BAEFF9-5E78-4E7A-A74D-AD347E8AC6BC}" type="slidenum">
              <a: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dt" idx="18"/>
          </p:nvPr>
        </p:nvSpPr>
        <p:spPr>
          <a:xfrm>
            <a:off x="838080" y="6356520"/>
            <a:ext cx="2738880" cy="36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ftr" idx="19"/>
          </p:nvPr>
        </p:nvSpPr>
        <p:spPr>
          <a:xfrm>
            <a:off x="4038480" y="6356520"/>
            <a:ext cx="4110480" cy="36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  <a:ea typeface="Arial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Arial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ldNum" idx="20"/>
          </p:nvPr>
        </p:nvSpPr>
        <p:spPr>
          <a:xfrm>
            <a:off x="8610480" y="6356520"/>
            <a:ext cx="2738880" cy="36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1EA70CE-6425-4566-A85F-240640A3B51F}" type="slidenum">
              <a: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dt" idx="21"/>
          </p:nvPr>
        </p:nvSpPr>
        <p:spPr>
          <a:xfrm>
            <a:off x="838080" y="6356520"/>
            <a:ext cx="2738880" cy="36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1280" cy="1321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29280" cy="4347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chemeClr val="dk1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chemeClr val="dk1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chemeClr val="dk1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chemeClr val="dk1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chemeClr val="dk1"/>
                </a:solidFill>
                <a:latin typeface="Calibri"/>
              </a:rPr>
              <a:t>Седьмой уровень структуры</a:t>
            </a: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6224760" y="1825560"/>
            <a:ext cx="5129280" cy="4347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chemeClr val="dk1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chemeClr val="dk1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chemeClr val="dk1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chemeClr val="dk1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chemeClr val="dk1"/>
                </a:solidFill>
                <a:latin typeface="Calibri"/>
              </a:rPr>
              <a:t>Седьмой уровень структуры</a:t>
            </a:r>
          </a:p>
        </p:txBody>
      </p:sp>
      <p:sp>
        <p:nvSpPr>
          <p:cNvPr id="48" name="PlaceHolder 4"/>
          <p:cNvSpPr>
            <a:spLocks noGrp="1"/>
          </p:cNvSpPr>
          <p:nvPr>
            <p:ph type="ftr" idx="22"/>
          </p:nvPr>
        </p:nvSpPr>
        <p:spPr>
          <a:xfrm>
            <a:off x="4038480" y="6356520"/>
            <a:ext cx="4110480" cy="36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  <a:ea typeface="Arial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Arial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9" name="PlaceHolder 5"/>
          <p:cNvSpPr>
            <a:spLocks noGrp="1"/>
          </p:cNvSpPr>
          <p:nvPr>
            <p:ph type="sldNum" idx="23"/>
          </p:nvPr>
        </p:nvSpPr>
        <p:spPr>
          <a:xfrm>
            <a:off x="8610480" y="6356520"/>
            <a:ext cx="2738880" cy="36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8352D638-76A8-4513-A518-D8C3BEAC900C}" type="slidenum">
              <a: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0" name="PlaceHolder 6"/>
          <p:cNvSpPr>
            <a:spLocks noGrp="1"/>
          </p:cNvSpPr>
          <p:nvPr>
            <p:ph type="dt" idx="24"/>
          </p:nvPr>
        </p:nvSpPr>
        <p:spPr>
          <a:xfrm>
            <a:off x="838080" y="6356520"/>
            <a:ext cx="2738880" cy="36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ftr" idx="25"/>
          </p:nvPr>
        </p:nvSpPr>
        <p:spPr>
          <a:xfrm>
            <a:off x="4038480" y="6356520"/>
            <a:ext cx="4110480" cy="36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  <a:ea typeface="Arial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Arial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sldNum" idx="26"/>
          </p:nvPr>
        </p:nvSpPr>
        <p:spPr>
          <a:xfrm>
            <a:off x="8610480" y="6356520"/>
            <a:ext cx="2738880" cy="36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8A936CAA-0F3B-42EA-BB56-62A42FDE791D}" type="slidenum">
              <a: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dt" idx="27"/>
          </p:nvPr>
        </p:nvSpPr>
        <p:spPr>
          <a:xfrm>
            <a:off x="838080" y="6356520"/>
            <a:ext cx="2738880" cy="36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1280" cy="1321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59" name="PlaceHolder 2"/>
          <p:cNvSpPr>
            <a:spLocks noGrp="1"/>
          </p:cNvSpPr>
          <p:nvPr>
            <p:ph type="ftr" idx="28"/>
          </p:nvPr>
        </p:nvSpPr>
        <p:spPr>
          <a:xfrm>
            <a:off x="4038480" y="6356520"/>
            <a:ext cx="4110480" cy="36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  <a:ea typeface="Arial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Arial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sldNum" idx="29"/>
          </p:nvPr>
        </p:nvSpPr>
        <p:spPr>
          <a:xfrm>
            <a:off x="8610480" y="6356520"/>
            <a:ext cx="2738880" cy="36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692881B5-F1D3-4D83-9F8A-C9559876CD83}" type="slidenum">
              <a: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dt" idx="30"/>
          </p:nvPr>
        </p:nvSpPr>
        <p:spPr>
          <a:xfrm>
            <a:off x="838080" y="6356520"/>
            <a:ext cx="2738880" cy="36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15.png"/><Relationship Id="rId21" Type="http://schemas.openxmlformats.org/officeDocument/2006/relationships/image" Target="../media/image29.png"/><Relationship Id="rId7" Type="http://schemas.openxmlformats.org/officeDocument/2006/relationships/image" Target="../media/image2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image" Target="../media/image14.png"/><Relationship Id="rId16" Type="http://schemas.openxmlformats.org/officeDocument/2006/relationships/image" Target="../media/image24.gif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png"/><Relationship Id="rId11" Type="http://schemas.openxmlformats.org/officeDocument/2006/relationships/image" Target="../media/image19.png"/><Relationship Id="rId5" Type="http://schemas.openxmlformats.org/officeDocument/2006/relationships/image" Target="../media/image17.png"/><Relationship Id="rId15" Type="http://schemas.openxmlformats.org/officeDocument/2006/relationships/image" Target="../media/image23.gif"/><Relationship Id="rId23" Type="http://schemas.openxmlformats.org/officeDocument/2006/relationships/image" Target="../media/image31.png"/><Relationship Id="rId10" Type="http://schemas.openxmlformats.org/officeDocument/2006/relationships/image" Target="../media/image5.png"/><Relationship Id="rId19" Type="http://schemas.openxmlformats.org/officeDocument/2006/relationships/image" Target="../media/image27.png"/><Relationship Id="rId4" Type="http://schemas.openxmlformats.org/officeDocument/2006/relationships/image" Target="../media/image16.png"/><Relationship Id="rId9" Type="http://schemas.openxmlformats.org/officeDocument/2006/relationships/image" Target="../media/image4.png"/><Relationship Id="rId14" Type="http://schemas.openxmlformats.org/officeDocument/2006/relationships/image" Target="../media/image22.png"/><Relationship Id="rId22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.png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Группа 38">
            <a:extLst>
              <a:ext uri="{FF2B5EF4-FFF2-40B4-BE49-F238E27FC236}">
                <a16:creationId xmlns:a16="http://schemas.microsoft.com/office/drawing/2014/main" id="{6D18BC43-31AF-4989-A309-072068050E2E}"/>
              </a:ext>
            </a:extLst>
          </p:cNvPr>
          <p:cNvGrpSpPr/>
          <p:nvPr/>
        </p:nvGrpSpPr>
        <p:grpSpPr>
          <a:xfrm>
            <a:off x="5872798" y="4928058"/>
            <a:ext cx="6236651" cy="1270001"/>
            <a:chOff x="5965382" y="5240499"/>
            <a:chExt cx="6077659" cy="1114215"/>
          </a:xfrm>
        </p:grpSpPr>
        <p:sp>
          <p:nvSpPr>
            <p:cNvPr id="18" name="Скругленный прямоугольник 6">
              <a:extLst>
                <a:ext uri="{FF2B5EF4-FFF2-40B4-BE49-F238E27FC236}">
                  <a16:creationId xmlns:a16="http://schemas.microsoft.com/office/drawing/2014/main" id="{98812E15-F846-4AB0-82E0-AA093C06AA66}"/>
                </a:ext>
              </a:extLst>
            </p:cNvPr>
            <p:cNvSpPr/>
            <p:nvPr/>
          </p:nvSpPr>
          <p:spPr>
            <a:xfrm>
              <a:off x="8504087" y="5524914"/>
              <a:ext cx="1520640" cy="8298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6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090" b="0" strike="noStrike" spc="-1">
                <a:solidFill>
                  <a:schemeClr val="lt1"/>
                </a:solidFill>
                <a:latin typeface="Calibri"/>
                <a:ea typeface="Arial"/>
              </a:endParaRPr>
            </a:p>
          </p:txBody>
        </p:sp>
        <p:pic>
          <p:nvPicPr>
            <p:cNvPr id="19" name="Рисунок 30">
              <a:extLst>
                <a:ext uri="{FF2B5EF4-FFF2-40B4-BE49-F238E27FC236}">
                  <a16:creationId xmlns:a16="http://schemas.microsoft.com/office/drawing/2014/main" id="{6DDA49BB-AC9D-465A-882C-C3B2426189F0}"/>
                </a:ext>
              </a:extLst>
            </p:cNvPr>
            <p:cNvPicPr/>
            <p:nvPr/>
          </p:nvPicPr>
          <p:blipFill>
            <a:blip r:embed="rId2"/>
            <a:stretch/>
          </p:blipFill>
          <p:spPr>
            <a:xfrm>
              <a:off x="6643761" y="5240499"/>
              <a:ext cx="5399280" cy="645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0" name="Рисунок 6">
              <a:extLst>
                <a:ext uri="{FF2B5EF4-FFF2-40B4-BE49-F238E27FC236}">
                  <a16:creationId xmlns:a16="http://schemas.microsoft.com/office/drawing/2014/main" id="{A34BB8ED-EB0F-4275-A0C0-7AACDBB63309}"/>
                </a:ext>
              </a:extLst>
            </p:cNvPr>
            <p:cNvPicPr/>
            <p:nvPr/>
          </p:nvPicPr>
          <p:blipFill>
            <a:blip r:embed="rId3"/>
            <a:stretch/>
          </p:blipFill>
          <p:spPr>
            <a:xfrm>
              <a:off x="7711350" y="5885619"/>
              <a:ext cx="2319322" cy="278217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id="{F4D4B598-A98C-4626-B57C-383385431D2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65382" y="5389907"/>
              <a:ext cx="787857" cy="550366"/>
            </a:xfrm>
            <a:prstGeom prst="rect">
              <a:avLst/>
            </a:prstGeom>
          </p:spPr>
        </p:pic>
        <p:pic>
          <p:nvPicPr>
            <p:cNvPr id="22" name="Рисунок 1">
              <a:extLst>
                <a:ext uri="{FF2B5EF4-FFF2-40B4-BE49-F238E27FC236}">
                  <a16:creationId xmlns:a16="http://schemas.microsoft.com/office/drawing/2014/main" id="{F0C0D529-6C72-4641-B9EA-CB4176BD1567}"/>
                </a:ext>
              </a:extLst>
            </p:cNvPr>
            <p:cNvPicPr/>
            <p:nvPr/>
          </p:nvPicPr>
          <p:blipFill>
            <a:blip r:embed="rId5"/>
            <a:stretch/>
          </p:blipFill>
          <p:spPr>
            <a:xfrm>
              <a:off x="6687406" y="5820288"/>
              <a:ext cx="890455" cy="408883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id="{E4965FC5-FAEA-4660-BC31-2238244771D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158216" y="5767719"/>
              <a:ext cx="1520640" cy="514019"/>
            </a:xfrm>
            <a:prstGeom prst="rect">
              <a:avLst/>
            </a:prstGeom>
          </p:spPr>
        </p:pic>
      </p:grp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485AAD81-EE49-4C87-AB8A-D6D5A6A6B2A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49" t="44319" r="33993" b="2087"/>
          <a:stretch/>
        </p:blipFill>
        <p:spPr>
          <a:xfrm>
            <a:off x="0" y="0"/>
            <a:ext cx="5789678" cy="685800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513FDCF5-D01D-419A-9F49-4C4B64A7ACFF}"/>
              </a:ext>
            </a:extLst>
          </p:cNvPr>
          <p:cNvSpPr txBox="1"/>
          <p:nvPr/>
        </p:nvSpPr>
        <p:spPr>
          <a:xfrm>
            <a:off x="5812072" y="2406532"/>
            <a:ext cx="637992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spc="-1" dirty="0">
                <a:solidFill>
                  <a:srgbClr val="41110B"/>
                </a:solidFill>
                <a:latin typeface="Calibri"/>
                <a:cs typeface="+mn-cs"/>
              </a:rPr>
              <a:t>МЕРЫ</a:t>
            </a:r>
            <a:r>
              <a:rPr lang="ru-RU" sz="2800" b="1" strike="noStrike" spc="-1" dirty="0">
                <a:solidFill>
                  <a:srgbClr val="41110B"/>
                </a:solidFill>
                <a:latin typeface="Calibri"/>
                <a:ea typeface="Arial"/>
              </a:rPr>
              <a:t> </a:t>
            </a:r>
            <a:r>
              <a:rPr lang="ru-RU" sz="2800" b="1" spc="-1" dirty="0">
                <a:solidFill>
                  <a:srgbClr val="41110B"/>
                </a:solidFill>
                <a:latin typeface="Calibri"/>
                <a:cs typeface="+mn-cs"/>
              </a:rPr>
              <a:t>ПОДДЕРЖКИ</a:t>
            </a:r>
            <a:r>
              <a:rPr lang="ru-RU" sz="2800" b="1" strike="noStrike" spc="-1" dirty="0">
                <a:solidFill>
                  <a:srgbClr val="41110B"/>
                </a:solidFill>
                <a:latin typeface="Calibri"/>
                <a:ea typeface="Arial"/>
              </a:rPr>
              <a:t> </a:t>
            </a:r>
            <a:br>
              <a:rPr lang="ru-RU" sz="2800" b="1" strike="noStrike" spc="-1" dirty="0">
                <a:solidFill>
                  <a:srgbClr val="41110B"/>
                </a:solidFill>
                <a:latin typeface="Calibri"/>
                <a:ea typeface="Arial"/>
              </a:rPr>
            </a:br>
            <a:r>
              <a:rPr lang="ru-RU" sz="2800" b="1" spc="-1" dirty="0">
                <a:solidFill>
                  <a:srgbClr val="41110B"/>
                </a:solidFill>
                <a:latin typeface="Calibri"/>
                <a:cs typeface="+mn-cs"/>
              </a:rPr>
              <a:t>МАЛОГО И СРЕДНЕГО БИЗНЕСА </a:t>
            </a:r>
            <a:br>
              <a:rPr lang="ru-RU" sz="2800" b="1" spc="-1" dirty="0">
                <a:solidFill>
                  <a:srgbClr val="41110B"/>
                </a:solidFill>
                <a:latin typeface="Calibri"/>
                <a:cs typeface="+mn-cs"/>
              </a:rPr>
            </a:br>
            <a:r>
              <a:rPr lang="ru-RU" sz="2800" b="1" spc="-1" dirty="0">
                <a:solidFill>
                  <a:srgbClr val="41110B"/>
                </a:solidFill>
                <a:latin typeface="Calibri"/>
                <a:cs typeface="+mn-cs"/>
              </a:rPr>
              <a:t>В РЕСПУБЛИКЕ ТАТАРСТАН</a:t>
            </a:r>
            <a:endParaRPr lang="ru-RU" sz="2800" dirty="0">
              <a:solidFill>
                <a:srgbClr val="41110B"/>
              </a:solidFill>
            </a:endParaRPr>
          </a:p>
        </p:txBody>
      </p:sp>
      <p:sp>
        <p:nvSpPr>
          <p:cNvPr id="35" name="Прямоугольный треугольник 34">
            <a:extLst>
              <a:ext uri="{FF2B5EF4-FFF2-40B4-BE49-F238E27FC236}">
                <a16:creationId xmlns:a16="http://schemas.microsoft.com/office/drawing/2014/main" id="{EF13AE61-6920-476B-832F-7AB9FDEE1AB1}"/>
              </a:ext>
            </a:extLst>
          </p:cNvPr>
          <p:cNvSpPr/>
          <p:nvPr/>
        </p:nvSpPr>
        <p:spPr>
          <a:xfrm rot="10800000">
            <a:off x="4299355" y="-1"/>
            <a:ext cx="1506772" cy="1270001"/>
          </a:xfrm>
          <a:prstGeom prst="rtTriangle">
            <a:avLst/>
          </a:prstGeom>
          <a:solidFill>
            <a:srgbClr val="EB5C3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ый треугольник 35">
            <a:extLst>
              <a:ext uri="{FF2B5EF4-FFF2-40B4-BE49-F238E27FC236}">
                <a16:creationId xmlns:a16="http://schemas.microsoft.com/office/drawing/2014/main" id="{FE1FA51B-CC2D-44ED-ADD5-72CE9280FEDE}"/>
              </a:ext>
            </a:extLst>
          </p:cNvPr>
          <p:cNvSpPr/>
          <p:nvPr/>
        </p:nvSpPr>
        <p:spPr>
          <a:xfrm>
            <a:off x="-21823" y="5563059"/>
            <a:ext cx="1506772" cy="1270000"/>
          </a:xfrm>
          <a:prstGeom prst="rtTriangle">
            <a:avLst/>
          </a:prstGeom>
          <a:solidFill>
            <a:srgbClr val="EB5C3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475773DD-9E84-4DDE-ACAC-1288B965C63D}"/>
              </a:ext>
            </a:extLst>
          </p:cNvPr>
          <p:cNvSpPr/>
          <p:nvPr/>
        </p:nvSpPr>
        <p:spPr>
          <a:xfrm>
            <a:off x="5790249" y="0"/>
            <a:ext cx="6401751" cy="1270001"/>
          </a:xfrm>
          <a:prstGeom prst="rect">
            <a:avLst/>
          </a:prstGeom>
          <a:solidFill>
            <a:srgbClr val="EB5C3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602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Прямоугольник 26"/>
          <p:cNvSpPr/>
          <p:nvPr/>
        </p:nvSpPr>
        <p:spPr>
          <a:xfrm>
            <a:off x="8185858" y="2933832"/>
            <a:ext cx="1452619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400" b="0" strike="noStrike" spc="-1" dirty="0">
                <a:solidFill>
                  <a:srgbClr val="00B050"/>
                </a:solidFill>
                <a:latin typeface="Calibri"/>
                <a:ea typeface="Arial"/>
              </a:rPr>
              <a:t>от </a:t>
            </a:r>
            <a:r>
              <a:rPr lang="ru-RU" sz="1400" b="1" strike="noStrike" spc="-1" dirty="0">
                <a:solidFill>
                  <a:srgbClr val="00B050"/>
                </a:solidFill>
                <a:latin typeface="Calibri"/>
                <a:ea typeface="Arial"/>
              </a:rPr>
              <a:t>300 тысяч 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1400" b="0" strike="noStrike" spc="-1" dirty="0">
                <a:solidFill>
                  <a:srgbClr val="00B050"/>
                </a:solidFill>
                <a:latin typeface="Calibri"/>
                <a:ea typeface="Arial"/>
              </a:rPr>
              <a:t>до </a:t>
            </a:r>
            <a:r>
              <a:rPr lang="ru-RU" sz="1400" b="1" strike="noStrike" spc="-1" dirty="0">
                <a:solidFill>
                  <a:srgbClr val="00B050"/>
                </a:solidFill>
                <a:latin typeface="Calibri"/>
                <a:ea typeface="Arial"/>
              </a:rPr>
              <a:t>3 млн </a:t>
            </a:r>
            <a:r>
              <a:rPr lang="ru-RU" sz="1400" b="0" strike="noStrike" spc="-1" dirty="0">
                <a:solidFill>
                  <a:srgbClr val="00B050"/>
                </a:solidFill>
                <a:latin typeface="Calibri"/>
                <a:ea typeface="Arial"/>
              </a:rPr>
              <a:t>рублей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" name="Прямоугольник 36"/>
          <p:cNvSpPr/>
          <p:nvPr/>
        </p:nvSpPr>
        <p:spPr>
          <a:xfrm>
            <a:off x="8185858" y="3661217"/>
            <a:ext cx="1926018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600" b="0" strike="noStrike" spc="-1" dirty="0">
                <a:solidFill>
                  <a:srgbClr val="00B050"/>
                </a:solidFill>
                <a:latin typeface="Calibri"/>
                <a:ea typeface="Arial"/>
              </a:rPr>
              <a:t>от </a:t>
            </a:r>
            <a:r>
              <a:rPr lang="ru-RU" sz="1600" b="1" strike="noStrike" spc="-1" dirty="0">
                <a:solidFill>
                  <a:srgbClr val="00B050"/>
                </a:solidFill>
                <a:latin typeface="Calibri"/>
                <a:ea typeface="Arial"/>
              </a:rPr>
              <a:t>24 </a:t>
            </a:r>
            <a:r>
              <a:rPr lang="ru-RU" sz="1600" b="0" strike="noStrike" spc="-1" dirty="0">
                <a:solidFill>
                  <a:srgbClr val="00B050"/>
                </a:solidFill>
                <a:latin typeface="Calibri"/>
                <a:ea typeface="Arial"/>
              </a:rPr>
              <a:t>до </a:t>
            </a:r>
            <a:r>
              <a:rPr lang="ru-RU" sz="1600" b="1" strike="noStrike" spc="-1" dirty="0">
                <a:solidFill>
                  <a:srgbClr val="00B050"/>
                </a:solidFill>
                <a:latin typeface="Calibri"/>
                <a:ea typeface="Arial"/>
              </a:rPr>
              <a:t>36</a:t>
            </a:r>
            <a:r>
              <a:rPr lang="ru-RU" sz="1600" b="0" strike="noStrike" spc="-1" dirty="0">
                <a:solidFill>
                  <a:srgbClr val="00B050"/>
                </a:solidFill>
                <a:latin typeface="Calibri"/>
                <a:ea typeface="Arial"/>
              </a:rPr>
              <a:t> месяцев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9" name="Прямоугольник 54"/>
          <p:cNvSpPr/>
          <p:nvPr/>
        </p:nvSpPr>
        <p:spPr>
          <a:xfrm>
            <a:off x="8172601" y="4125719"/>
            <a:ext cx="3949200" cy="159898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43080" indent="-343080" defTabSz="914400">
              <a:lnSpc>
                <a:spcPct val="100000"/>
              </a:lnSpc>
              <a:buClr>
                <a:srgbClr val="00B050"/>
              </a:buClr>
              <a:buFont typeface="OpenSymbol"/>
              <a:buAutoNum type="arabicParenR"/>
            </a:pPr>
            <a:r>
              <a:rPr lang="ru-RU" sz="1400" b="0" strike="noStrike" spc="-1" dirty="0">
                <a:solidFill>
                  <a:srgbClr val="00B050"/>
                </a:solidFill>
                <a:latin typeface="Calibri"/>
                <a:ea typeface="Arial"/>
              </a:rPr>
              <a:t>Для производственных предприятий – 4,5% годовых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buClr>
                <a:srgbClr val="00B050"/>
              </a:buClr>
              <a:buFont typeface="OpenSymbol"/>
              <a:buAutoNum type="arabicParenR"/>
            </a:pPr>
            <a:r>
              <a:rPr lang="ru-RU" sz="1400" b="0" strike="noStrike" spc="-1" dirty="0">
                <a:solidFill>
                  <a:srgbClr val="00B050"/>
                </a:solidFill>
                <a:latin typeface="Calibri"/>
                <a:ea typeface="Arial"/>
              </a:rPr>
              <a:t>Для торговых предприятий – ключевая ставка Банка России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buClr>
                <a:srgbClr val="00B050"/>
              </a:buClr>
              <a:buFont typeface="OpenSymbol"/>
              <a:buAutoNum type="arabicParenR"/>
            </a:pPr>
            <a:r>
              <a:rPr lang="ru-RU" sz="1400" b="0" strike="noStrike" spc="-1" dirty="0">
                <a:solidFill>
                  <a:srgbClr val="00B050"/>
                </a:solidFill>
                <a:latin typeface="Calibri"/>
                <a:ea typeface="Arial"/>
              </a:rPr>
              <a:t>Для иных предприятий – ½ ключевой ставки Банка России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70" name="Picture 17" descr="https://stomatologspb.ru/wp-content/uploads/ruble_PNG26.png"/>
          <p:cNvPicPr/>
          <p:nvPr/>
        </p:nvPicPr>
        <p:blipFill>
          <a:blip r:embed="rId2"/>
          <a:stretch/>
        </p:blipFill>
        <p:spPr>
          <a:xfrm>
            <a:off x="7540165" y="3040401"/>
            <a:ext cx="357120" cy="357120"/>
          </a:xfrm>
          <a:prstGeom prst="rect">
            <a:avLst/>
          </a:prstGeom>
          <a:ln w="0">
            <a:noFill/>
          </a:ln>
        </p:spPr>
      </p:pic>
      <p:pic>
        <p:nvPicPr>
          <p:cNvPr id="171" name="Picture 18" descr="https://xn----8sbkdgnibjafxdci9g.xn--p1ai/wp-content/uploads/2019/12/srok-obuchenija.png"/>
          <p:cNvPicPr/>
          <p:nvPr/>
        </p:nvPicPr>
        <p:blipFill>
          <a:blip r:embed="rId3"/>
          <a:stretch/>
        </p:blipFill>
        <p:spPr>
          <a:xfrm>
            <a:off x="7551108" y="3632040"/>
            <a:ext cx="357120" cy="357120"/>
          </a:xfrm>
          <a:prstGeom prst="rect">
            <a:avLst/>
          </a:prstGeom>
          <a:ln w="0">
            <a:noFill/>
          </a:ln>
        </p:spPr>
      </p:pic>
      <p:pic>
        <p:nvPicPr>
          <p:cNvPr id="172" name="Picture 19" descr="https://xn--b1aqpp2b.xn----8sbg5beewf.xn--p1ai/images/9519f396-be5f-62ad-b139-a010fd802c7a.png"/>
          <p:cNvPicPr/>
          <p:nvPr/>
        </p:nvPicPr>
        <p:blipFill>
          <a:blip r:embed="rId4"/>
          <a:stretch/>
        </p:blipFill>
        <p:spPr>
          <a:xfrm>
            <a:off x="7583052" y="4247318"/>
            <a:ext cx="384840" cy="357120"/>
          </a:xfrm>
          <a:prstGeom prst="rect">
            <a:avLst/>
          </a:prstGeom>
          <a:ln w="0">
            <a:noFill/>
          </a:ln>
        </p:spPr>
      </p:pic>
      <p:sp>
        <p:nvSpPr>
          <p:cNvPr id="173" name="Прямоугольник 57"/>
          <p:cNvSpPr/>
          <p:nvPr/>
        </p:nvSpPr>
        <p:spPr>
          <a:xfrm>
            <a:off x="5507486" y="3007011"/>
            <a:ext cx="2538720" cy="33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600" b="1" strike="noStrike" spc="-1" dirty="0">
                <a:solidFill>
                  <a:srgbClr val="562212"/>
                </a:solidFill>
                <a:latin typeface="Calibri"/>
                <a:ea typeface="Arial"/>
              </a:rPr>
              <a:t>Стоимость товара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4" name="Прямоугольник 60"/>
          <p:cNvSpPr/>
          <p:nvPr/>
        </p:nvSpPr>
        <p:spPr>
          <a:xfrm>
            <a:off x="5504400" y="3576081"/>
            <a:ext cx="2630880" cy="33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600" b="1" strike="noStrike" spc="-1" dirty="0">
                <a:solidFill>
                  <a:srgbClr val="562212"/>
                </a:solidFill>
                <a:latin typeface="Calibri"/>
                <a:ea typeface="Arial"/>
              </a:rPr>
              <a:t>Диапазон выплат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" name="Прямоугольник 62"/>
          <p:cNvSpPr/>
          <p:nvPr/>
        </p:nvSpPr>
        <p:spPr>
          <a:xfrm>
            <a:off x="5504400" y="4251991"/>
            <a:ext cx="1819765" cy="33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600" b="1" strike="noStrike" spc="-1" dirty="0">
                <a:solidFill>
                  <a:srgbClr val="562212"/>
                </a:solidFill>
                <a:latin typeface="Calibri"/>
                <a:ea typeface="Arial"/>
              </a:rPr>
              <a:t>Торговая наценка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7" name="Прямоугольник 158"/>
          <p:cNvSpPr/>
          <p:nvPr/>
        </p:nvSpPr>
        <p:spPr>
          <a:xfrm>
            <a:off x="5762768" y="1152200"/>
            <a:ext cx="5187600" cy="67565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800" b="0" strike="noStrike" spc="-1" dirty="0">
                <a:solidFill>
                  <a:srgbClr val="00B050"/>
                </a:solidFill>
                <a:latin typeface="Calibri"/>
                <a:ea typeface="Arial"/>
              </a:rPr>
              <a:t>                 </a:t>
            </a:r>
            <a:r>
              <a:rPr lang="ru-RU" sz="1400" b="0" strike="noStrike" spc="-1" dirty="0">
                <a:solidFill>
                  <a:srgbClr val="00B050"/>
                </a:solidFill>
                <a:latin typeface="Calibri"/>
                <a:ea typeface="Arial"/>
              </a:rPr>
              <a:t>Партнерское финансирование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B050"/>
                </a:solidFill>
                <a:latin typeface="Calibri"/>
                <a:ea typeface="Arial"/>
              </a:rPr>
              <a:t>«Мурабаха-Содействие»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78" name="Группа 1"/>
          <p:cNvGrpSpPr/>
          <p:nvPr/>
        </p:nvGrpSpPr>
        <p:grpSpPr>
          <a:xfrm>
            <a:off x="5681268" y="872695"/>
            <a:ext cx="5339984" cy="969939"/>
            <a:chOff x="5919480" y="126720"/>
            <a:chExt cx="5329080" cy="1146960"/>
          </a:xfrm>
        </p:grpSpPr>
        <p:sp>
          <p:nvSpPr>
            <p:cNvPr id="179" name="Скругленный прямоугольник 28"/>
            <p:cNvSpPr/>
            <p:nvPr/>
          </p:nvSpPr>
          <p:spPr>
            <a:xfrm>
              <a:off x="5919480" y="440640"/>
              <a:ext cx="5187600" cy="833040"/>
            </a:xfrm>
            <a:prstGeom prst="roundRect">
              <a:avLst>
                <a:gd name="adj" fmla="val 16667"/>
              </a:avLst>
            </a:prstGeom>
            <a:noFill/>
            <a:ln w="57240">
              <a:solidFill>
                <a:srgbClr val="EB5C32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strike="noStrike" spc="-1">
                <a:solidFill>
                  <a:schemeClr val="lt1"/>
                </a:solidFill>
                <a:latin typeface="Calibri"/>
                <a:ea typeface="Arial"/>
              </a:endParaRPr>
            </a:p>
          </p:txBody>
        </p:sp>
        <p:sp>
          <p:nvSpPr>
            <p:cNvPr id="180" name="Прямоугольник 159"/>
            <p:cNvSpPr/>
            <p:nvPr/>
          </p:nvSpPr>
          <p:spPr>
            <a:xfrm>
              <a:off x="8754480" y="126720"/>
              <a:ext cx="2494080" cy="405720"/>
            </a:xfrm>
            <a:prstGeom prst="flowChartAlternateProcess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endParaRPr lang="ru-RU" sz="1800" b="1" strike="noStrike" spc="-1">
                <a:solidFill>
                  <a:schemeClr val="lt1"/>
                </a:solidFill>
                <a:latin typeface="Calibri"/>
                <a:ea typeface="Arial"/>
              </a:endParaRPr>
            </a:p>
          </p:txBody>
        </p:sp>
      </p:grpSp>
      <p:sp>
        <p:nvSpPr>
          <p:cNvPr id="181" name="Прямоугольник 168"/>
          <p:cNvSpPr/>
          <p:nvPr/>
        </p:nvSpPr>
        <p:spPr>
          <a:xfrm>
            <a:off x="5819966" y="1918299"/>
            <a:ext cx="5949000" cy="122965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70560" defTabSz="914400">
              <a:lnSpc>
                <a:spcPct val="100000"/>
              </a:lnSpc>
            </a:pPr>
            <a:r>
              <a:rPr lang="ru-RU" sz="1400" b="1" spc="-12" dirty="0">
                <a:solidFill>
                  <a:srgbClr val="C79363"/>
                </a:solidFill>
                <a:latin typeface="Calibri"/>
                <a:ea typeface="Arial"/>
              </a:rPr>
              <a:t>Д</a:t>
            </a:r>
            <a:r>
              <a:rPr lang="ru-RU" sz="1400" b="1" strike="noStrike" spc="-12" dirty="0">
                <a:solidFill>
                  <a:srgbClr val="C79363"/>
                </a:solidFill>
                <a:latin typeface="Calibri"/>
                <a:ea typeface="Arial"/>
              </a:rPr>
              <a:t>ля приобретения Фондом оборудования, товаров, материалов, необходимых для осуществления предпринимательской деятельности с последующей реализацией в рассрочку </a:t>
            </a:r>
            <a:r>
              <a:rPr lang="ru-RU" sz="1400" b="1" spc="-7" dirty="0">
                <a:solidFill>
                  <a:srgbClr val="C79363"/>
                </a:solidFill>
                <a:latin typeface="Calibri"/>
                <a:ea typeface="Arial"/>
              </a:rPr>
              <a:t>с</a:t>
            </a:r>
            <a:r>
              <a:rPr lang="ru-RU" sz="1400" b="1" strike="noStrike" spc="-7" dirty="0">
                <a:solidFill>
                  <a:srgbClr val="C79363"/>
                </a:solidFill>
                <a:latin typeface="Calibri"/>
                <a:ea typeface="Arial"/>
              </a:rPr>
              <a:t>убъектами</a:t>
            </a:r>
            <a:r>
              <a:rPr lang="ru-RU" sz="1400" b="1" strike="noStrike" spc="63" dirty="0">
                <a:solidFill>
                  <a:srgbClr val="C79363"/>
                </a:solidFill>
                <a:latin typeface="Calibri"/>
                <a:ea typeface="Arial"/>
              </a:rPr>
              <a:t> </a:t>
            </a:r>
            <a:r>
              <a:rPr lang="ru-RU" sz="1400" b="1" strike="noStrike" spc="-12" dirty="0">
                <a:solidFill>
                  <a:srgbClr val="C79363"/>
                </a:solidFill>
                <a:latin typeface="Calibri"/>
                <a:ea typeface="Arial"/>
              </a:rPr>
              <a:t>МСП</a:t>
            </a:r>
            <a:r>
              <a:rPr lang="ru-RU" sz="1400" b="1" strike="noStrike" spc="32" dirty="0">
                <a:solidFill>
                  <a:srgbClr val="C79363"/>
                </a:solidFill>
                <a:latin typeface="Calibri"/>
                <a:ea typeface="Arial"/>
              </a:rPr>
              <a:t> </a:t>
            </a:r>
            <a:r>
              <a:rPr lang="ru-RU" sz="1400" b="1" strike="noStrike" spc="-7" dirty="0">
                <a:solidFill>
                  <a:srgbClr val="C79363"/>
                </a:solidFill>
                <a:latin typeface="Calibri"/>
                <a:ea typeface="Arial"/>
              </a:rPr>
              <a:t>Республики</a:t>
            </a:r>
            <a:r>
              <a:rPr lang="ru-RU" sz="1400" b="1" strike="noStrike" spc="38" dirty="0">
                <a:solidFill>
                  <a:srgbClr val="C79363"/>
                </a:solidFill>
                <a:latin typeface="Calibri"/>
                <a:ea typeface="Arial"/>
              </a:rPr>
              <a:t> </a:t>
            </a:r>
            <a:r>
              <a:rPr lang="ru-RU" sz="1400" b="1" strike="noStrike" spc="-12" dirty="0">
                <a:solidFill>
                  <a:srgbClr val="C79363"/>
                </a:solidFill>
                <a:latin typeface="Calibri"/>
                <a:ea typeface="Arial"/>
              </a:rPr>
              <a:t>Татарстан</a:t>
            </a:r>
            <a:r>
              <a:rPr lang="ru-RU" sz="1400" b="1" strike="noStrike" spc="-7" dirty="0">
                <a:solidFill>
                  <a:srgbClr val="EB5C32"/>
                </a:solidFill>
                <a:latin typeface="Calibri"/>
                <a:ea typeface="Arial"/>
              </a:rPr>
              <a:t> 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70560" defTabSz="914400">
              <a:lnSpc>
                <a:spcPct val="100000"/>
              </a:lnSpc>
            </a:pP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2" name="Кольцо 6"/>
          <p:cNvSpPr/>
          <p:nvPr/>
        </p:nvSpPr>
        <p:spPr>
          <a:xfrm>
            <a:off x="5507486" y="1958657"/>
            <a:ext cx="312480" cy="312480"/>
          </a:xfrm>
          <a:prstGeom prst="donut">
            <a:avLst>
              <a:gd name="adj" fmla="val 25000"/>
            </a:avLst>
          </a:prstGeom>
          <a:solidFill>
            <a:srgbClr val="C79363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ru-RU" sz="2400" b="0" strike="noStrike" spc="-1">
              <a:solidFill>
                <a:srgbClr val="FFFFFF"/>
              </a:solidFill>
              <a:latin typeface="Calibri"/>
              <a:ea typeface="Arial"/>
            </a:endParaRPr>
          </a:p>
        </p:txBody>
      </p:sp>
      <p:cxnSp>
        <p:nvCxnSpPr>
          <p:cNvPr id="183" name="Прямая соединительная линия 4"/>
          <p:cNvCxnSpPr>
            <a:cxnSpLocks/>
          </p:cNvCxnSpPr>
          <p:nvPr/>
        </p:nvCxnSpPr>
        <p:spPr>
          <a:xfrm flipV="1">
            <a:off x="5978306" y="2923965"/>
            <a:ext cx="5087526" cy="1"/>
          </a:xfrm>
          <a:prstGeom prst="straightConnector1">
            <a:avLst/>
          </a:prstGeom>
          <a:ln w="38160">
            <a:solidFill>
              <a:srgbClr val="C79363"/>
            </a:solidFill>
            <a:prstDash val="sysDot"/>
            <a:round/>
          </a:ln>
        </p:spPr>
      </p:cxnSp>
      <p:sp>
        <p:nvSpPr>
          <p:cNvPr id="184" name="TextBox 2"/>
          <p:cNvSpPr/>
          <p:nvPr/>
        </p:nvSpPr>
        <p:spPr>
          <a:xfrm>
            <a:off x="194460" y="1722780"/>
            <a:ext cx="6091560" cy="63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800" b="1" strike="noStrike" spc="-1">
                <a:solidFill>
                  <a:schemeClr val="lt1"/>
                </a:solidFill>
                <a:latin typeface="Calibri"/>
                <a:ea typeface="Arial"/>
              </a:rPr>
              <a:t>Получить консультацию: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1800" b="1" strike="noStrike" spc="-1">
                <a:solidFill>
                  <a:schemeClr val="lt1"/>
                </a:solidFill>
                <a:latin typeface="Calibri"/>
                <a:ea typeface="Arial"/>
              </a:rPr>
              <a:t>8(843)222-90-62 (244, 249, 236)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FA82D2D-FACC-4BDF-9880-8BFE64BD4EC9}"/>
              </a:ext>
            </a:extLst>
          </p:cNvPr>
          <p:cNvSpPr txBox="1"/>
          <p:nvPr/>
        </p:nvSpPr>
        <p:spPr>
          <a:xfrm>
            <a:off x="279822" y="1598394"/>
            <a:ext cx="35327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562212"/>
                </a:solidFill>
                <a:latin typeface="Calibri"/>
                <a:ea typeface="Arial"/>
              </a:rPr>
              <a:t>Обеспечение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" name="Рисунок 30">
            <a:extLst>
              <a:ext uri="{FF2B5EF4-FFF2-40B4-BE49-F238E27FC236}">
                <a16:creationId xmlns:a16="http://schemas.microsoft.com/office/drawing/2014/main" id="{6B4F3583-1E17-4F18-9D56-9B60B662FAA6}"/>
              </a:ext>
            </a:extLst>
          </p:cNvPr>
          <p:cNvPicPr/>
          <p:nvPr/>
        </p:nvPicPr>
        <p:blipFill>
          <a:blip r:embed="rId5"/>
          <a:srcRect l="20614" t="-15142" r="48762" b="922"/>
          <a:stretch/>
        </p:blipFill>
        <p:spPr>
          <a:xfrm>
            <a:off x="10026579" y="882256"/>
            <a:ext cx="1706386" cy="702072"/>
          </a:xfrm>
          <a:prstGeom prst="rect">
            <a:avLst/>
          </a:prstGeom>
          <a:ln w="0">
            <a:noFill/>
          </a:ln>
        </p:spPr>
      </p:pic>
      <p:sp>
        <p:nvSpPr>
          <p:cNvPr id="6" name="Параллелограмм 7">
            <a:extLst>
              <a:ext uri="{FF2B5EF4-FFF2-40B4-BE49-F238E27FC236}">
                <a16:creationId xmlns:a16="http://schemas.microsoft.com/office/drawing/2014/main" id="{9F6E0DFB-B832-D283-CB28-FB8B21BC4EC1}"/>
              </a:ext>
            </a:extLst>
          </p:cNvPr>
          <p:cNvSpPr/>
          <p:nvPr/>
        </p:nvSpPr>
        <p:spPr>
          <a:xfrm>
            <a:off x="681240" y="143773"/>
            <a:ext cx="10829520" cy="700560"/>
          </a:xfrm>
          <a:prstGeom prst="parallelogram">
            <a:avLst>
              <a:gd name="adj" fmla="val 25000"/>
            </a:avLst>
          </a:prstGeom>
          <a:solidFill>
            <a:srgbClr val="E04D39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1" strike="noStrike" cap="all" spc="-1" dirty="0">
                <a:solidFill>
                  <a:schemeClr val="lt1"/>
                </a:solidFill>
                <a:latin typeface="Arial Black"/>
                <a:ea typeface="Arial"/>
              </a:rPr>
              <a:t>Финансовые МЕРЫ ПОДДЕРЖКИ фонда поддержки предпринимательства Республики </a:t>
            </a:r>
            <a:r>
              <a:rPr lang="ru-RU" sz="1800" b="1" strike="noStrike" cap="all" spc="-1" dirty="0" err="1">
                <a:solidFill>
                  <a:schemeClr val="lt1"/>
                </a:solidFill>
                <a:latin typeface="Arial Black"/>
                <a:ea typeface="Arial"/>
              </a:rPr>
              <a:t>татарстан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2F8585-3F96-C78D-FCAC-A0A87B3B7277}"/>
              </a:ext>
            </a:extLst>
          </p:cNvPr>
          <p:cNvSpPr txBox="1"/>
          <p:nvPr/>
        </p:nvSpPr>
        <p:spPr>
          <a:xfrm>
            <a:off x="294049" y="951007"/>
            <a:ext cx="61312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spc="-1" dirty="0">
                <a:solidFill>
                  <a:srgbClr val="C00000"/>
                </a:solidFill>
                <a:latin typeface="Calibri"/>
              </a:rPr>
              <a:t>Получить консультацию:</a:t>
            </a:r>
          </a:p>
          <a:p>
            <a:pPr>
              <a:defRPr/>
            </a:pPr>
            <a:r>
              <a:rPr lang="ru-RU" b="1" spc="-1" dirty="0">
                <a:solidFill>
                  <a:srgbClr val="C00000"/>
                </a:solidFill>
                <a:latin typeface="Calibri"/>
              </a:rPr>
              <a:t>8(843)222-90-62 (доб. 244,249,236)</a:t>
            </a:r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A7970398-1C27-3864-F86D-497A8B1E91F0}"/>
              </a:ext>
            </a:extLst>
          </p:cNvPr>
          <p:cNvSpPr txBox="1"/>
          <p:nvPr/>
        </p:nvSpPr>
        <p:spPr bwMode="auto">
          <a:xfrm>
            <a:off x="472162" y="2004601"/>
            <a:ext cx="241785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Calibri"/>
                <a:cs typeface="Calibri"/>
              </a:rPr>
              <a:t>от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B050"/>
                </a:solidFill>
                <a:latin typeface="Calibri"/>
                <a:cs typeface="Calibri"/>
              </a:rPr>
              <a:t>300</a:t>
            </a:r>
            <a:r>
              <a:rPr sz="1400" b="1" spc="-25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z="1400" b="1" spc="-5" dirty="0" err="1">
                <a:solidFill>
                  <a:srgbClr val="00B050"/>
                </a:solidFill>
                <a:latin typeface="Calibri"/>
                <a:cs typeface="Calibri"/>
              </a:rPr>
              <a:t>тысяч</a:t>
            </a:r>
            <a:r>
              <a:rPr lang="ru-RU" sz="1400" b="1" spc="-5" dirty="0">
                <a:solidFill>
                  <a:srgbClr val="00B050"/>
                </a:solidFill>
                <a:latin typeface="Calibri"/>
                <a:cs typeface="Calibri"/>
              </a:rPr>
              <a:t> -</a:t>
            </a:r>
            <a:r>
              <a:rPr sz="1400" spc="-40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B050"/>
                </a:solidFill>
                <a:latin typeface="Calibri"/>
                <a:cs typeface="Calibri"/>
              </a:rPr>
              <a:t>5</a:t>
            </a:r>
            <a:r>
              <a:rPr lang="ru-RU" sz="1400" b="1" dirty="0">
                <a:solidFill>
                  <a:srgbClr val="00B050"/>
                </a:solidFill>
                <a:latin typeface="Calibri"/>
                <a:cs typeface="Calibri"/>
              </a:rPr>
              <a:t>00</a:t>
            </a:r>
            <a:r>
              <a:rPr sz="1400" b="1" spc="-15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lang="ru-RU" sz="1400" b="1" spc="-15" dirty="0" err="1">
                <a:solidFill>
                  <a:srgbClr val="00B050"/>
                </a:solidFill>
                <a:latin typeface="Calibri"/>
                <a:cs typeface="Calibri"/>
              </a:rPr>
              <a:t>тыс</a:t>
            </a:r>
            <a:r>
              <a:rPr sz="1400" b="1" spc="-5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рублей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95AAB5BD-91F6-45E8-2F1E-EF3933886B31}"/>
              </a:ext>
            </a:extLst>
          </p:cNvPr>
          <p:cNvSpPr txBox="1"/>
          <p:nvPr/>
        </p:nvSpPr>
        <p:spPr bwMode="auto">
          <a:xfrm>
            <a:off x="520073" y="2298783"/>
            <a:ext cx="2417850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300" spc="-10" dirty="0">
                <a:latin typeface="Calibri"/>
                <a:cs typeface="Calibri"/>
              </a:rPr>
              <a:t>- Поручительство ФЛ или ЮЛ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DC92D1B5-AF6A-0066-BDD3-AF999221033C}"/>
              </a:ext>
            </a:extLst>
          </p:cNvPr>
          <p:cNvSpPr txBox="1"/>
          <p:nvPr/>
        </p:nvSpPr>
        <p:spPr bwMode="auto">
          <a:xfrm>
            <a:off x="520073" y="2555145"/>
            <a:ext cx="2417850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300" spc="-10" dirty="0">
                <a:latin typeface="Calibri"/>
                <a:cs typeface="Calibri"/>
              </a:rPr>
              <a:t>- Залог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22EB1E7C-DA67-3BD5-AAB7-2F8B5B53CA3F}"/>
              </a:ext>
            </a:extLst>
          </p:cNvPr>
          <p:cNvSpPr txBox="1"/>
          <p:nvPr/>
        </p:nvSpPr>
        <p:spPr bwMode="auto">
          <a:xfrm>
            <a:off x="472162" y="2890245"/>
            <a:ext cx="241785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 err="1">
                <a:latin typeface="Calibri"/>
                <a:cs typeface="Calibri"/>
              </a:rPr>
              <a:t>от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lang="ru-RU" sz="1400" b="1" spc="-20" dirty="0">
                <a:solidFill>
                  <a:srgbClr val="00B050"/>
                </a:solidFill>
                <a:latin typeface="Calibri"/>
                <a:cs typeface="Calibri"/>
              </a:rPr>
              <a:t>500</a:t>
            </a:r>
            <a:r>
              <a:rPr sz="1400" b="1" spc="-25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z="1400" b="1" spc="-5" dirty="0" err="1">
                <a:solidFill>
                  <a:srgbClr val="00B050"/>
                </a:solidFill>
                <a:latin typeface="Calibri"/>
                <a:cs typeface="Calibri"/>
              </a:rPr>
              <a:t>тысяч</a:t>
            </a:r>
            <a:r>
              <a:rPr lang="ru-RU" sz="1400" b="1" spc="-5" dirty="0">
                <a:solidFill>
                  <a:srgbClr val="00B050"/>
                </a:solidFill>
                <a:latin typeface="Calibri"/>
                <a:cs typeface="Calibri"/>
              </a:rPr>
              <a:t> -</a:t>
            </a:r>
            <a:r>
              <a:rPr sz="1400" spc="-40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lang="ru-RU" sz="1400" b="1" spc="-40" dirty="0">
                <a:solidFill>
                  <a:srgbClr val="00B050"/>
                </a:solidFill>
                <a:latin typeface="Calibri"/>
                <a:cs typeface="Calibri"/>
              </a:rPr>
              <a:t>1</a:t>
            </a:r>
            <a:r>
              <a:rPr sz="1400" b="1" spc="-15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lang="ru-RU" sz="1400" b="1" spc="-15" dirty="0">
                <a:solidFill>
                  <a:srgbClr val="00B050"/>
                </a:solidFill>
                <a:latin typeface="Calibri"/>
                <a:cs typeface="Calibri"/>
              </a:rPr>
              <a:t>млн</a:t>
            </a:r>
            <a:r>
              <a:rPr sz="1400" b="1" spc="-5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рублей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34509181-2BE8-B3DF-F3BF-6B2D59722256}"/>
              </a:ext>
            </a:extLst>
          </p:cNvPr>
          <p:cNvSpPr txBox="1"/>
          <p:nvPr/>
        </p:nvSpPr>
        <p:spPr bwMode="auto">
          <a:xfrm>
            <a:off x="466373" y="3127398"/>
            <a:ext cx="4097482" cy="4129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300" spc="-10" dirty="0">
                <a:latin typeface="Calibri"/>
                <a:cs typeface="Calibri"/>
              </a:rPr>
              <a:t>- Поручительство ФЛ или ЮЛ + поручительство ГФ РТ </a:t>
            </a:r>
            <a:r>
              <a:rPr lang="ru-RU" sz="1300" spc="-10" dirty="0">
                <a:solidFill>
                  <a:srgbClr val="00B050"/>
                </a:solidFill>
                <a:latin typeface="Calibri"/>
                <a:cs typeface="Calibri"/>
              </a:rPr>
              <a:t>(продукт Даман) </a:t>
            </a:r>
            <a:r>
              <a:rPr lang="ru-RU" sz="1300" spc="-10" dirty="0">
                <a:latin typeface="Calibri"/>
                <a:cs typeface="Calibri"/>
              </a:rPr>
              <a:t>до 50% от суммы поддержки</a:t>
            </a:r>
            <a:endParaRPr sz="1300" dirty="0">
              <a:solidFill>
                <a:srgbClr val="00B050"/>
              </a:solidFill>
              <a:latin typeface="Calibri"/>
              <a:cs typeface="Calibri"/>
            </a:endParaRPr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id="{FDC1B612-82B8-6F59-6737-BE62F2AB0061}"/>
              </a:ext>
            </a:extLst>
          </p:cNvPr>
          <p:cNvSpPr txBox="1"/>
          <p:nvPr/>
        </p:nvSpPr>
        <p:spPr bwMode="auto">
          <a:xfrm>
            <a:off x="472162" y="3529508"/>
            <a:ext cx="3214148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300" spc="-10" dirty="0">
                <a:latin typeface="Calibri"/>
                <a:cs typeface="Calibri"/>
              </a:rPr>
              <a:t>- Поручительство ФЛ или ЮЛ + Залог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13" name="object 5">
            <a:extLst>
              <a:ext uri="{FF2B5EF4-FFF2-40B4-BE49-F238E27FC236}">
                <a16:creationId xmlns:a16="http://schemas.microsoft.com/office/drawing/2014/main" id="{9E44DF5B-2BA0-DA78-8B64-29FC7D1D95CC}"/>
              </a:ext>
            </a:extLst>
          </p:cNvPr>
          <p:cNvSpPr txBox="1"/>
          <p:nvPr/>
        </p:nvSpPr>
        <p:spPr bwMode="auto">
          <a:xfrm>
            <a:off x="466373" y="3761564"/>
            <a:ext cx="4399702" cy="6412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300" spc="-10" dirty="0">
                <a:latin typeface="Calibri"/>
                <a:cs typeface="Calibri"/>
              </a:rPr>
              <a:t>-  Поручительство ФЛ или ЮЛ + Залог + поручительство ГФ РТ </a:t>
            </a:r>
            <a:r>
              <a:rPr lang="ru-RU" sz="1300" spc="-10" dirty="0">
                <a:solidFill>
                  <a:srgbClr val="00B050"/>
                </a:solidFill>
                <a:latin typeface="Calibri"/>
                <a:cs typeface="Calibri"/>
              </a:rPr>
              <a:t>(продукт Даман) </a:t>
            </a:r>
            <a:r>
              <a:rPr lang="ru-RU" sz="1300" spc="-10" dirty="0">
                <a:latin typeface="Calibri"/>
                <a:cs typeface="Calibri"/>
              </a:rPr>
              <a:t>до 50% от суммы поддержки</a:t>
            </a:r>
            <a:endParaRPr lang="ru-RU" sz="13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400" dirty="0">
              <a:latin typeface="Calibri"/>
              <a:cs typeface="Calibri"/>
            </a:endParaRPr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id="{F2D1A9FE-4744-5BFE-EFBF-60C1B39749D8}"/>
              </a:ext>
            </a:extLst>
          </p:cNvPr>
          <p:cNvSpPr txBox="1"/>
          <p:nvPr/>
        </p:nvSpPr>
        <p:spPr bwMode="auto">
          <a:xfrm>
            <a:off x="466373" y="4420700"/>
            <a:ext cx="241785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 err="1">
                <a:latin typeface="Calibri"/>
                <a:cs typeface="Calibri"/>
              </a:rPr>
              <a:t>от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lang="ru-RU" sz="1400" b="1" spc="-20" dirty="0">
                <a:solidFill>
                  <a:srgbClr val="00B050"/>
                </a:solidFill>
                <a:latin typeface="Calibri"/>
                <a:cs typeface="Calibri"/>
              </a:rPr>
              <a:t>1</a:t>
            </a:r>
            <a:r>
              <a:rPr sz="1400" b="1" spc="-25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lang="ru-RU" sz="1400" b="1" spc="-25" dirty="0">
                <a:solidFill>
                  <a:srgbClr val="00B050"/>
                </a:solidFill>
                <a:latin typeface="Calibri"/>
                <a:cs typeface="Calibri"/>
              </a:rPr>
              <a:t>млн</a:t>
            </a:r>
            <a:r>
              <a:rPr lang="ru-RU" sz="1400" b="1" spc="-5" dirty="0">
                <a:solidFill>
                  <a:srgbClr val="00B050"/>
                </a:solidFill>
                <a:latin typeface="Calibri"/>
                <a:cs typeface="Calibri"/>
              </a:rPr>
              <a:t> -</a:t>
            </a:r>
            <a:r>
              <a:rPr sz="1400" spc="-40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lang="ru-RU" sz="1400" b="1" spc="-40" dirty="0">
                <a:solidFill>
                  <a:srgbClr val="00B050"/>
                </a:solidFill>
                <a:latin typeface="Calibri"/>
                <a:cs typeface="Calibri"/>
              </a:rPr>
              <a:t>2</a:t>
            </a:r>
            <a:r>
              <a:rPr sz="1400" b="1" spc="-15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lang="ru-RU" sz="1400" b="1" spc="-15" dirty="0">
                <a:solidFill>
                  <a:srgbClr val="00B050"/>
                </a:solidFill>
                <a:latin typeface="Calibri"/>
                <a:cs typeface="Calibri"/>
              </a:rPr>
              <a:t>млн</a:t>
            </a:r>
            <a:r>
              <a:rPr sz="1400" b="1" spc="-5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рублей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9013853E-81B3-9B25-5E4D-374B03E3945B}"/>
              </a:ext>
            </a:extLst>
          </p:cNvPr>
          <p:cNvSpPr txBox="1"/>
          <p:nvPr/>
        </p:nvSpPr>
        <p:spPr bwMode="auto">
          <a:xfrm>
            <a:off x="457528" y="4695559"/>
            <a:ext cx="2983639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300" spc="-10" dirty="0">
                <a:latin typeface="Calibri"/>
                <a:cs typeface="Calibri"/>
              </a:rPr>
              <a:t>- Поручительство ФЛ или ЮЛ + Залог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241851F2-E22E-6922-D77A-063772A15287}"/>
              </a:ext>
            </a:extLst>
          </p:cNvPr>
          <p:cNvSpPr txBox="1"/>
          <p:nvPr/>
        </p:nvSpPr>
        <p:spPr bwMode="auto">
          <a:xfrm>
            <a:off x="457528" y="4932712"/>
            <a:ext cx="3695362" cy="4129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300" spc="-10" dirty="0">
                <a:latin typeface="Calibri"/>
                <a:cs typeface="Calibri"/>
              </a:rPr>
              <a:t>- Залог + поручительство ГФ РТ </a:t>
            </a:r>
            <a:r>
              <a:rPr lang="ru-RU" sz="1300" spc="-10" dirty="0">
                <a:solidFill>
                  <a:srgbClr val="00B050"/>
                </a:solidFill>
                <a:latin typeface="Calibri"/>
                <a:cs typeface="Calibri"/>
              </a:rPr>
              <a:t>(продукт Даман) </a:t>
            </a:r>
            <a:r>
              <a:rPr lang="ru-RU" sz="1300" spc="-10" dirty="0">
                <a:latin typeface="Calibri"/>
                <a:cs typeface="Calibri"/>
              </a:rPr>
              <a:t>до 50% от суммы поддержки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1D646FC1-5ABE-7C5B-FDE6-083CCC0D5F83}"/>
              </a:ext>
            </a:extLst>
          </p:cNvPr>
          <p:cNvSpPr txBox="1"/>
          <p:nvPr/>
        </p:nvSpPr>
        <p:spPr bwMode="auto">
          <a:xfrm>
            <a:off x="466373" y="5602725"/>
            <a:ext cx="241785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 err="1">
                <a:latin typeface="Calibri"/>
                <a:cs typeface="Calibri"/>
              </a:rPr>
              <a:t>от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lang="ru-RU" sz="1400" b="1" spc="-20" dirty="0">
                <a:solidFill>
                  <a:srgbClr val="00B050"/>
                </a:solidFill>
                <a:latin typeface="Calibri"/>
                <a:cs typeface="Calibri"/>
              </a:rPr>
              <a:t>2 млн</a:t>
            </a:r>
            <a:r>
              <a:rPr lang="ru-RU" sz="1400" b="1" spc="-5" dirty="0">
                <a:solidFill>
                  <a:srgbClr val="00B050"/>
                </a:solidFill>
                <a:latin typeface="Calibri"/>
                <a:cs typeface="Calibri"/>
              </a:rPr>
              <a:t> -</a:t>
            </a:r>
            <a:r>
              <a:rPr sz="1400" spc="-40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lang="ru-RU" sz="1400" b="1" spc="-40" dirty="0">
                <a:solidFill>
                  <a:srgbClr val="00B050"/>
                </a:solidFill>
                <a:latin typeface="Calibri"/>
                <a:cs typeface="Calibri"/>
              </a:rPr>
              <a:t>3</a:t>
            </a:r>
            <a:r>
              <a:rPr sz="1400" b="1" spc="-15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lang="ru-RU" sz="1400" b="1" spc="-15" dirty="0">
                <a:solidFill>
                  <a:srgbClr val="00B050"/>
                </a:solidFill>
                <a:latin typeface="Calibri"/>
                <a:cs typeface="Calibri"/>
              </a:rPr>
              <a:t>млн</a:t>
            </a:r>
            <a:r>
              <a:rPr sz="1400" b="1" spc="-5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рублей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:a16="http://schemas.microsoft.com/office/drawing/2014/main" id="{A2FB17E2-3D7F-F869-5E21-859AE67AE07E}"/>
              </a:ext>
            </a:extLst>
          </p:cNvPr>
          <p:cNvSpPr txBox="1"/>
          <p:nvPr/>
        </p:nvSpPr>
        <p:spPr bwMode="auto">
          <a:xfrm>
            <a:off x="483358" y="5877521"/>
            <a:ext cx="2983638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300" spc="-10" dirty="0">
                <a:latin typeface="Calibri"/>
                <a:cs typeface="Calibri"/>
              </a:rPr>
              <a:t>- Поручительство ФЛ или ЮЛ + Залог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19" name="object 5">
            <a:extLst>
              <a:ext uri="{FF2B5EF4-FFF2-40B4-BE49-F238E27FC236}">
                <a16:creationId xmlns:a16="http://schemas.microsoft.com/office/drawing/2014/main" id="{D4D94854-1BFF-B37D-EB1B-D907060FE429}"/>
              </a:ext>
            </a:extLst>
          </p:cNvPr>
          <p:cNvSpPr txBox="1"/>
          <p:nvPr/>
        </p:nvSpPr>
        <p:spPr bwMode="auto">
          <a:xfrm>
            <a:off x="466373" y="6136928"/>
            <a:ext cx="4121510" cy="4129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300" spc="-10" dirty="0">
                <a:latin typeface="Calibri"/>
                <a:cs typeface="Calibri"/>
              </a:rPr>
              <a:t>-  Поручительство ФЛ или ЮЛ + Залог + поручительство ГФ РТ </a:t>
            </a:r>
            <a:r>
              <a:rPr lang="ru-RU" sz="1300" spc="-10" dirty="0">
                <a:solidFill>
                  <a:srgbClr val="00B050"/>
                </a:solidFill>
                <a:latin typeface="Calibri"/>
                <a:cs typeface="Calibri"/>
              </a:rPr>
              <a:t>(продукт Даман) </a:t>
            </a:r>
            <a:r>
              <a:rPr lang="ru-RU" sz="1300" spc="-10" dirty="0">
                <a:latin typeface="Calibri"/>
                <a:cs typeface="Calibri"/>
              </a:rPr>
              <a:t>до 50% от суммы поддержки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165" name="object 5">
            <a:extLst>
              <a:ext uri="{FF2B5EF4-FFF2-40B4-BE49-F238E27FC236}">
                <a16:creationId xmlns:a16="http://schemas.microsoft.com/office/drawing/2014/main" id="{FD51637D-0315-5B65-AB7A-225AE3E0DC58}"/>
              </a:ext>
            </a:extLst>
          </p:cNvPr>
          <p:cNvSpPr txBox="1"/>
          <p:nvPr/>
        </p:nvSpPr>
        <p:spPr bwMode="auto">
          <a:xfrm>
            <a:off x="7551108" y="5524674"/>
            <a:ext cx="4519419" cy="147989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300" spc="-10" dirty="0">
                <a:latin typeface="Calibri"/>
                <a:cs typeface="Calibri"/>
              </a:rPr>
              <a:t>ФЛ - физическое лицо</a:t>
            </a:r>
          </a:p>
          <a:p>
            <a:pPr marL="12700">
              <a:spcBef>
                <a:spcPts val="100"/>
              </a:spcBef>
            </a:pPr>
            <a:r>
              <a:rPr lang="ru-RU" sz="1300" spc="-10" dirty="0">
                <a:latin typeface="Calibri"/>
                <a:cs typeface="Calibri"/>
              </a:rPr>
              <a:t>ЮЛ - юридическое лицо</a:t>
            </a:r>
          </a:p>
          <a:p>
            <a:pPr marL="12700">
              <a:spcBef>
                <a:spcPts val="100"/>
              </a:spcBef>
            </a:pPr>
            <a:r>
              <a:rPr lang="ru-RU" sz="1300" spc="-10" dirty="0">
                <a:latin typeface="Calibri"/>
                <a:cs typeface="Calibri"/>
              </a:rPr>
              <a:t>ГФ РТ – НО Гарантийный Фонд РТ</a:t>
            </a:r>
          </a:p>
          <a:p>
            <a:pPr marL="12700">
              <a:spcBef>
                <a:spcPts val="100"/>
              </a:spcBef>
            </a:pPr>
            <a:r>
              <a:rPr lang="ru-RU" sz="1300" spc="-10" dirty="0">
                <a:latin typeface="Calibri"/>
                <a:cs typeface="Calibri"/>
              </a:rPr>
              <a:t>Продукт «Даман» НО Гарантийный Фонд Республики Татарстан утвержден Советом </a:t>
            </a:r>
            <a:r>
              <a:rPr lang="ru-RU" sz="1300" spc="-10" dirty="0" err="1">
                <a:latin typeface="Calibri"/>
                <a:cs typeface="Calibri"/>
              </a:rPr>
              <a:t>Улемов</a:t>
            </a:r>
            <a:r>
              <a:rPr lang="ru-RU" sz="1300" spc="-10" dirty="0">
                <a:latin typeface="Calibri"/>
                <a:cs typeface="Calibri"/>
              </a:rPr>
              <a:t> ДУМ РТ, как дозволенный согласно канонам исламского права.</a:t>
            </a:r>
            <a:endParaRPr lang="ru-RU" sz="13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C4DEC-1A36-3144-FB58-6A1A8FEE03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Прямоугольник 26">
            <a:extLst>
              <a:ext uri="{FF2B5EF4-FFF2-40B4-BE49-F238E27FC236}">
                <a16:creationId xmlns:a16="http://schemas.microsoft.com/office/drawing/2014/main" id="{57F8B088-76B6-5CCF-AC97-B8B25F96940B}"/>
              </a:ext>
            </a:extLst>
          </p:cNvPr>
          <p:cNvSpPr/>
          <p:nvPr/>
        </p:nvSpPr>
        <p:spPr>
          <a:xfrm>
            <a:off x="8256281" y="3697144"/>
            <a:ext cx="1452619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400" b="0" strike="noStrike" spc="-1" dirty="0">
                <a:solidFill>
                  <a:srgbClr val="00B050"/>
                </a:solidFill>
                <a:latin typeface="Calibri"/>
                <a:ea typeface="Arial"/>
              </a:rPr>
              <a:t>от </a:t>
            </a:r>
            <a:r>
              <a:rPr lang="ru-RU" sz="1400" b="1" spc="-1" dirty="0">
                <a:solidFill>
                  <a:srgbClr val="00B050"/>
                </a:solidFill>
                <a:latin typeface="Calibri"/>
                <a:ea typeface="Arial"/>
              </a:rPr>
              <a:t>5</a:t>
            </a:r>
            <a:r>
              <a:rPr lang="ru-RU" sz="1400" b="1" strike="noStrike" spc="-1" dirty="0">
                <a:solidFill>
                  <a:srgbClr val="00B050"/>
                </a:solidFill>
                <a:latin typeface="Calibri"/>
                <a:ea typeface="Arial"/>
              </a:rPr>
              <a:t>00 тысяч 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1400" b="0" strike="noStrike" spc="-1" dirty="0">
                <a:solidFill>
                  <a:srgbClr val="00B050"/>
                </a:solidFill>
                <a:latin typeface="Calibri"/>
                <a:ea typeface="Arial"/>
              </a:rPr>
              <a:t>до </a:t>
            </a:r>
            <a:r>
              <a:rPr lang="ru-RU" sz="1400" b="1" strike="noStrike" spc="-1" dirty="0">
                <a:solidFill>
                  <a:srgbClr val="00B050"/>
                </a:solidFill>
                <a:latin typeface="Calibri"/>
                <a:ea typeface="Arial"/>
              </a:rPr>
              <a:t>3 млн </a:t>
            </a:r>
            <a:r>
              <a:rPr lang="ru-RU" sz="1400" b="0" strike="noStrike" spc="-1" dirty="0">
                <a:solidFill>
                  <a:srgbClr val="00B050"/>
                </a:solidFill>
                <a:latin typeface="Calibri"/>
                <a:ea typeface="Arial"/>
              </a:rPr>
              <a:t>рублей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" name="Прямоугольник 36">
            <a:extLst>
              <a:ext uri="{FF2B5EF4-FFF2-40B4-BE49-F238E27FC236}">
                <a16:creationId xmlns:a16="http://schemas.microsoft.com/office/drawing/2014/main" id="{D5783B3A-10B3-5CC5-1C7F-1BA265DDFDC5}"/>
              </a:ext>
            </a:extLst>
          </p:cNvPr>
          <p:cNvSpPr/>
          <p:nvPr/>
        </p:nvSpPr>
        <p:spPr>
          <a:xfrm>
            <a:off x="8256281" y="4424529"/>
            <a:ext cx="1217169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600" b="1" strike="noStrike" spc="-1" dirty="0">
                <a:solidFill>
                  <a:srgbClr val="00B050"/>
                </a:solidFill>
                <a:latin typeface="Calibri"/>
                <a:ea typeface="Arial"/>
              </a:rPr>
              <a:t>36</a:t>
            </a:r>
            <a:r>
              <a:rPr lang="ru-RU" sz="1600" b="0" strike="noStrike" spc="-1" dirty="0">
                <a:solidFill>
                  <a:srgbClr val="00B050"/>
                </a:solidFill>
                <a:latin typeface="Calibri"/>
                <a:ea typeface="Arial"/>
              </a:rPr>
              <a:t> месяцев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9" name="Прямоугольник 54">
            <a:extLst>
              <a:ext uri="{FF2B5EF4-FFF2-40B4-BE49-F238E27FC236}">
                <a16:creationId xmlns:a16="http://schemas.microsoft.com/office/drawing/2014/main" id="{72EF5545-3DA7-0BB3-F4B7-D6FDB406FA00}"/>
              </a:ext>
            </a:extLst>
          </p:cNvPr>
          <p:cNvSpPr/>
          <p:nvPr/>
        </p:nvSpPr>
        <p:spPr>
          <a:xfrm>
            <a:off x="8280375" y="4820585"/>
            <a:ext cx="3949200" cy="73721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buClr>
                <a:srgbClr val="00B050"/>
              </a:buClr>
            </a:pPr>
            <a:r>
              <a:rPr lang="ru-RU" sz="1400" b="0" strike="noStrike" spc="-1" dirty="0">
                <a:solidFill>
                  <a:srgbClr val="00B050"/>
                </a:solidFill>
                <a:latin typeface="Calibri"/>
                <a:ea typeface="Arial"/>
              </a:rPr>
              <a:t>Определяются исходя из реальных затрат НО МКК «Фонд поддержки предпринимательства РТ»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70" name="Picture 17" descr="https://stomatologspb.ru/wp-content/uploads/ruble_PNG26.png">
            <a:extLst>
              <a:ext uri="{FF2B5EF4-FFF2-40B4-BE49-F238E27FC236}">
                <a16:creationId xmlns:a16="http://schemas.microsoft.com/office/drawing/2014/main" id="{47182DAF-51F5-5F2B-6075-97D59869A923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7610588" y="3803713"/>
            <a:ext cx="357120" cy="357120"/>
          </a:xfrm>
          <a:prstGeom prst="rect">
            <a:avLst/>
          </a:prstGeom>
          <a:ln w="0">
            <a:noFill/>
          </a:ln>
        </p:spPr>
      </p:pic>
      <p:pic>
        <p:nvPicPr>
          <p:cNvPr id="171" name="Picture 18" descr="https://xn----8sbkdgnibjafxdci9g.xn--p1ai/wp-content/uploads/2019/12/srok-obuchenija.png">
            <a:extLst>
              <a:ext uri="{FF2B5EF4-FFF2-40B4-BE49-F238E27FC236}">
                <a16:creationId xmlns:a16="http://schemas.microsoft.com/office/drawing/2014/main" id="{282EC368-5E51-B7EE-7DF0-4A9A4C25AC6C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7621531" y="4395352"/>
            <a:ext cx="357120" cy="357120"/>
          </a:xfrm>
          <a:prstGeom prst="rect">
            <a:avLst/>
          </a:prstGeom>
          <a:ln w="0">
            <a:noFill/>
          </a:ln>
        </p:spPr>
      </p:pic>
      <p:pic>
        <p:nvPicPr>
          <p:cNvPr id="172" name="Picture 19" descr="https://xn--b1aqpp2b.xn----8sbg5beewf.xn--p1ai/images/9519f396-be5f-62ad-b139-a010fd802c7a.png">
            <a:extLst>
              <a:ext uri="{FF2B5EF4-FFF2-40B4-BE49-F238E27FC236}">
                <a16:creationId xmlns:a16="http://schemas.microsoft.com/office/drawing/2014/main" id="{97279E74-7593-5A24-00E5-B71E0487ED7B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7653475" y="5010630"/>
            <a:ext cx="384840" cy="357120"/>
          </a:xfrm>
          <a:prstGeom prst="rect">
            <a:avLst/>
          </a:prstGeom>
          <a:ln w="0">
            <a:noFill/>
          </a:ln>
        </p:spPr>
      </p:pic>
      <p:sp>
        <p:nvSpPr>
          <p:cNvPr id="173" name="Прямоугольник 57">
            <a:extLst>
              <a:ext uri="{FF2B5EF4-FFF2-40B4-BE49-F238E27FC236}">
                <a16:creationId xmlns:a16="http://schemas.microsoft.com/office/drawing/2014/main" id="{C81C04A7-536D-12BB-A671-12D060162C22}"/>
              </a:ext>
            </a:extLst>
          </p:cNvPr>
          <p:cNvSpPr/>
          <p:nvPr/>
        </p:nvSpPr>
        <p:spPr>
          <a:xfrm>
            <a:off x="5577909" y="3770323"/>
            <a:ext cx="2538720" cy="33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600" b="1" strike="noStrike" spc="-1" dirty="0">
                <a:solidFill>
                  <a:srgbClr val="562212"/>
                </a:solidFill>
                <a:latin typeface="Calibri"/>
                <a:ea typeface="Arial"/>
              </a:rPr>
              <a:t>Сумма поддержки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4" name="Прямоугольник 60">
            <a:extLst>
              <a:ext uri="{FF2B5EF4-FFF2-40B4-BE49-F238E27FC236}">
                <a16:creationId xmlns:a16="http://schemas.microsoft.com/office/drawing/2014/main" id="{4F991C7C-789B-3189-ADD0-D7318E022AD1}"/>
              </a:ext>
            </a:extLst>
          </p:cNvPr>
          <p:cNvSpPr/>
          <p:nvPr/>
        </p:nvSpPr>
        <p:spPr>
          <a:xfrm>
            <a:off x="5574823" y="4339393"/>
            <a:ext cx="2630880" cy="33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600" b="1" strike="noStrike" spc="-1" dirty="0">
                <a:solidFill>
                  <a:srgbClr val="562212"/>
                </a:solidFill>
                <a:latin typeface="Calibri"/>
                <a:ea typeface="Arial"/>
              </a:rPr>
              <a:t>Диапазон выплат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" name="Прямоугольник 62">
            <a:extLst>
              <a:ext uri="{FF2B5EF4-FFF2-40B4-BE49-F238E27FC236}">
                <a16:creationId xmlns:a16="http://schemas.microsoft.com/office/drawing/2014/main" id="{F6AE1540-A9DF-3E2E-123C-0C389869F210}"/>
              </a:ext>
            </a:extLst>
          </p:cNvPr>
          <p:cNvSpPr/>
          <p:nvPr/>
        </p:nvSpPr>
        <p:spPr>
          <a:xfrm>
            <a:off x="5574823" y="5015303"/>
            <a:ext cx="1819765" cy="82954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600" b="1" spc="-1" dirty="0">
                <a:solidFill>
                  <a:srgbClr val="562212"/>
                </a:solidFill>
                <a:latin typeface="Calibri"/>
              </a:rPr>
              <a:t>Вознаграждение за использование займа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7" name="Прямоугольник 158">
            <a:extLst>
              <a:ext uri="{FF2B5EF4-FFF2-40B4-BE49-F238E27FC236}">
                <a16:creationId xmlns:a16="http://schemas.microsoft.com/office/drawing/2014/main" id="{807F0915-4C2D-8A91-29E4-CC265C58C6AB}"/>
              </a:ext>
            </a:extLst>
          </p:cNvPr>
          <p:cNvSpPr/>
          <p:nvPr/>
        </p:nvSpPr>
        <p:spPr>
          <a:xfrm>
            <a:off x="5762768" y="1152200"/>
            <a:ext cx="5187600" cy="67565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800" b="0" strike="noStrike" spc="-1" dirty="0">
                <a:solidFill>
                  <a:srgbClr val="00B050"/>
                </a:solidFill>
                <a:latin typeface="Calibri"/>
                <a:ea typeface="Arial"/>
              </a:rPr>
              <a:t>                 </a:t>
            </a:r>
            <a:r>
              <a:rPr lang="ru-RU" sz="1400" b="0" strike="noStrike" spc="-1" dirty="0">
                <a:solidFill>
                  <a:srgbClr val="00B050"/>
                </a:solidFill>
                <a:latin typeface="Calibri"/>
                <a:ea typeface="Arial"/>
              </a:rPr>
              <a:t>Партнерское финансирование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B050"/>
                </a:solidFill>
                <a:latin typeface="Calibri"/>
                <a:ea typeface="Arial"/>
              </a:rPr>
              <a:t>«Кард </a:t>
            </a:r>
            <a:r>
              <a:rPr lang="ru-RU" sz="2000" b="1" strike="noStrike" spc="-1" dirty="0" err="1">
                <a:solidFill>
                  <a:srgbClr val="00B050"/>
                </a:solidFill>
                <a:latin typeface="Calibri"/>
                <a:ea typeface="Arial"/>
              </a:rPr>
              <a:t>хасан</a:t>
            </a:r>
            <a:r>
              <a:rPr lang="ru-RU" sz="2000" b="1" strike="noStrike" spc="-1" dirty="0">
                <a:solidFill>
                  <a:srgbClr val="00B050"/>
                </a:solidFill>
                <a:latin typeface="Calibri"/>
                <a:ea typeface="Arial"/>
              </a:rPr>
              <a:t> – Развитие </a:t>
            </a:r>
            <a:r>
              <a:rPr lang="ru-RU" sz="2000" b="1" spc="-1" dirty="0">
                <a:solidFill>
                  <a:srgbClr val="00B050"/>
                </a:solidFill>
                <a:latin typeface="Calibri"/>
                <a:ea typeface="Arial"/>
              </a:rPr>
              <a:t>экспорта</a:t>
            </a:r>
            <a:r>
              <a:rPr lang="ru-RU" sz="2000" b="1" strike="noStrike" spc="-1" dirty="0">
                <a:solidFill>
                  <a:srgbClr val="00B050"/>
                </a:solidFill>
                <a:latin typeface="Calibri"/>
                <a:ea typeface="Arial"/>
              </a:rPr>
              <a:t>»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78" name="Группа 1">
            <a:extLst>
              <a:ext uri="{FF2B5EF4-FFF2-40B4-BE49-F238E27FC236}">
                <a16:creationId xmlns:a16="http://schemas.microsoft.com/office/drawing/2014/main" id="{13855BB4-2CBE-0C1F-44D5-2E8BD2DA835E}"/>
              </a:ext>
            </a:extLst>
          </p:cNvPr>
          <p:cNvGrpSpPr/>
          <p:nvPr/>
        </p:nvGrpSpPr>
        <p:grpSpPr>
          <a:xfrm>
            <a:off x="5681268" y="872695"/>
            <a:ext cx="5339984" cy="969939"/>
            <a:chOff x="5919480" y="126720"/>
            <a:chExt cx="5329080" cy="1146960"/>
          </a:xfrm>
        </p:grpSpPr>
        <p:sp>
          <p:nvSpPr>
            <p:cNvPr id="179" name="Скругленный прямоугольник 28">
              <a:extLst>
                <a:ext uri="{FF2B5EF4-FFF2-40B4-BE49-F238E27FC236}">
                  <a16:creationId xmlns:a16="http://schemas.microsoft.com/office/drawing/2014/main" id="{729EA4D8-E87A-72E1-1273-318AD86B4FFD}"/>
                </a:ext>
              </a:extLst>
            </p:cNvPr>
            <p:cNvSpPr/>
            <p:nvPr/>
          </p:nvSpPr>
          <p:spPr>
            <a:xfrm>
              <a:off x="5919480" y="440640"/>
              <a:ext cx="5187600" cy="833040"/>
            </a:xfrm>
            <a:prstGeom prst="roundRect">
              <a:avLst>
                <a:gd name="adj" fmla="val 16667"/>
              </a:avLst>
            </a:prstGeom>
            <a:noFill/>
            <a:ln w="57240">
              <a:solidFill>
                <a:srgbClr val="EB5C32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strike="noStrike" spc="-1">
                <a:solidFill>
                  <a:schemeClr val="lt1"/>
                </a:solidFill>
                <a:latin typeface="Calibri"/>
                <a:ea typeface="Arial"/>
              </a:endParaRPr>
            </a:p>
          </p:txBody>
        </p:sp>
        <p:sp>
          <p:nvSpPr>
            <p:cNvPr id="180" name="Прямоугольник 159">
              <a:extLst>
                <a:ext uri="{FF2B5EF4-FFF2-40B4-BE49-F238E27FC236}">
                  <a16:creationId xmlns:a16="http://schemas.microsoft.com/office/drawing/2014/main" id="{93AB2F00-21BD-4A39-C634-6CED96F78CD3}"/>
                </a:ext>
              </a:extLst>
            </p:cNvPr>
            <p:cNvSpPr/>
            <p:nvPr/>
          </p:nvSpPr>
          <p:spPr>
            <a:xfrm>
              <a:off x="8754480" y="126720"/>
              <a:ext cx="2494080" cy="405720"/>
            </a:xfrm>
            <a:prstGeom prst="flowChartAlternateProcess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endParaRPr lang="ru-RU" sz="1800" b="1" strike="noStrike" spc="-1">
                <a:solidFill>
                  <a:schemeClr val="lt1"/>
                </a:solidFill>
                <a:latin typeface="Calibri"/>
                <a:ea typeface="Arial"/>
              </a:endParaRPr>
            </a:p>
          </p:txBody>
        </p:sp>
      </p:grpSp>
      <p:sp>
        <p:nvSpPr>
          <p:cNvPr id="181" name="Прямоугольник 168">
            <a:extLst>
              <a:ext uri="{FF2B5EF4-FFF2-40B4-BE49-F238E27FC236}">
                <a16:creationId xmlns:a16="http://schemas.microsoft.com/office/drawing/2014/main" id="{2751855D-1230-B6A1-A7F6-771C98D4A539}"/>
              </a:ext>
            </a:extLst>
          </p:cNvPr>
          <p:cNvSpPr/>
          <p:nvPr/>
        </p:nvSpPr>
        <p:spPr>
          <a:xfrm>
            <a:off x="5819966" y="1918299"/>
            <a:ext cx="5949000" cy="202987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70560" defTabSz="914400">
              <a:lnSpc>
                <a:spcPct val="100000"/>
              </a:lnSpc>
            </a:pPr>
            <a:r>
              <a:rPr lang="ru-RU" sz="1400" b="1" spc="-12" dirty="0">
                <a:solidFill>
                  <a:srgbClr val="C79363"/>
                </a:solidFill>
                <a:latin typeface="Calibri"/>
                <a:ea typeface="Arial"/>
              </a:rPr>
              <a:t>- экспортер относится к категории субъектов малого и среднего предпринимательства в соответствии с Федеральным законом от 24.07.2007г. № 209-ФЗ «О развитии малого и среднего предпринимательства в Российской Федерации»;</a:t>
            </a:r>
          </a:p>
          <a:p>
            <a:pPr marL="70560" defTabSz="914400">
              <a:lnSpc>
                <a:spcPct val="100000"/>
              </a:lnSpc>
            </a:pPr>
            <a:r>
              <a:rPr lang="ru-RU" sz="1400" b="1" spc="-12" dirty="0">
                <a:solidFill>
                  <a:srgbClr val="C79363"/>
                </a:solidFill>
                <a:latin typeface="Calibri"/>
                <a:ea typeface="Arial"/>
              </a:rPr>
              <a:t>- экспортер зарегистрирован и осуществляет свою деятельность на территории Республики Татарстан;</a:t>
            </a:r>
          </a:p>
          <a:p>
            <a:pPr marL="70560" defTabSz="914400">
              <a:lnSpc>
                <a:spcPct val="100000"/>
              </a:lnSpc>
            </a:pPr>
            <a:r>
              <a:rPr lang="ru-RU" sz="1400" b="1" spc="-12" dirty="0">
                <a:solidFill>
                  <a:srgbClr val="C79363"/>
                </a:solidFill>
                <a:latin typeface="Calibri"/>
                <a:ea typeface="Arial"/>
              </a:rPr>
              <a:t>- имеющий в 2025 и/или в 2026 году действующий экспортный контракт  с подтвержденными отгрузками.</a:t>
            </a:r>
          </a:p>
          <a:p>
            <a:pPr marL="70560" defTabSz="914400">
              <a:lnSpc>
                <a:spcPct val="100000"/>
              </a:lnSpc>
            </a:pPr>
            <a:endParaRPr lang="ru-RU" sz="1400" b="1" spc="-12" dirty="0">
              <a:solidFill>
                <a:srgbClr val="C79363"/>
              </a:solidFill>
              <a:latin typeface="Calibri"/>
              <a:ea typeface="Arial"/>
            </a:endParaRPr>
          </a:p>
        </p:txBody>
      </p:sp>
      <p:sp>
        <p:nvSpPr>
          <p:cNvPr id="182" name="Кольцо 6">
            <a:extLst>
              <a:ext uri="{FF2B5EF4-FFF2-40B4-BE49-F238E27FC236}">
                <a16:creationId xmlns:a16="http://schemas.microsoft.com/office/drawing/2014/main" id="{8872D545-4E8D-D3B0-7000-ED3AE2681C70}"/>
              </a:ext>
            </a:extLst>
          </p:cNvPr>
          <p:cNvSpPr/>
          <p:nvPr/>
        </p:nvSpPr>
        <p:spPr>
          <a:xfrm>
            <a:off x="5507486" y="1958657"/>
            <a:ext cx="312480" cy="312480"/>
          </a:xfrm>
          <a:prstGeom prst="donut">
            <a:avLst>
              <a:gd name="adj" fmla="val 25000"/>
            </a:avLst>
          </a:prstGeom>
          <a:solidFill>
            <a:srgbClr val="C79363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ru-RU" sz="2400" b="0" strike="noStrike" spc="-1">
              <a:solidFill>
                <a:srgbClr val="FFFFFF"/>
              </a:solidFill>
              <a:latin typeface="Calibri"/>
              <a:ea typeface="Arial"/>
            </a:endParaRPr>
          </a:p>
        </p:txBody>
      </p:sp>
      <p:cxnSp>
        <p:nvCxnSpPr>
          <p:cNvPr id="183" name="Прямая соединительная линия 4">
            <a:extLst>
              <a:ext uri="{FF2B5EF4-FFF2-40B4-BE49-F238E27FC236}">
                <a16:creationId xmlns:a16="http://schemas.microsoft.com/office/drawing/2014/main" id="{3AC0A1B9-129B-A2D7-82C5-09C12F0F4CDF}"/>
              </a:ext>
            </a:extLst>
          </p:cNvPr>
          <p:cNvCxnSpPr>
            <a:cxnSpLocks/>
          </p:cNvCxnSpPr>
          <p:nvPr/>
        </p:nvCxnSpPr>
        <p:spPr>
          <a:xfrm flipV="1">
            <a:off x="6048729" y="3687277"/>
            <a:ext cx="5087526" cy="1"/>
          </a:xfrm>
          <a:prstGeom prst="straightConnector1">
            <a:avLst/>
          </a:prstGeom>
          <a:ln w="38160">
            <a:solidFill>
              <a:srgbClr val="C79363"/>
            </a:solidFill>
            <a:prstDash val="sysDot"/>
            <a:round/>
          </a:ln>
        </p:spPr>
      </p:cxnSp>
      <p:sp>
        <p:nvSpPr>
          <p:cNvPr id="184" name="TextBox 2">
            <a:extLst>
              <a:ext uri="{FF2B5EF4-FFF2-40B4-BE49-F238E27FC236}">
                <a16:creationId xmlns:a16="http://schemas.microsoft.com/office/drawing/2014/main" id="{41D7386C-6460-7252-5DBF-D62004149BBE}"/>
              </a:ext>
            </a:extLst>
          </p:cNvPr>
          <p:cNvSpPr/>
          <p:nvPr/>
        </p:nvSpPr>
        <p:spPr>
          <a:xfrm>
            <a:off x="194460" y="1722780"/>
            <a:ext cx="6091560" cy="63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800" b="1" strike="noStrike" spc="-1">
                <a:solidFill>
                  <a:schemeClr val="lt1"/>
                </a:solidFill>
                <a:latin typeface="Calibri"/>
                <a:ea typeface="Arial"/>
              </a:rPr>
              <a:t>Получить консультацию: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1800" b="1" strike="noStrike" spc="-1">
                <a:solidFill>
                  <a:schemeClr val="lt1"/>
                </a:solidFill>
                <a:latin typeface="Calibri"/>
                <a:ea typeface="Arial"/>
              </a:rPr>
              <a:t>8(843)222-90-62 (244, 249, 236)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4FD6C2E-ABB5-78D1-84CD-86D5DB6AFD43}"/>
              </a:ext>
            </a:extLst>
          </p:cNvPr>
          <p:cNvSpPr txBox="1"/>
          <p:nvPr/>
        </p:nvSpPr>
        <p:spPr>
          <a:xfrm>
            <a:off x="279822" y="1598394"/>
            <a:ext cx="35327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562212"/>
                </a:solidFill>
                <a:latin typeface="Calibri"/>
                <a:ea typeface="Arial"/>
              </a:rPr>
              <a:t>Обеспечение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" name="Рисунок 30">
            <a:extLst>
              <a:ext uri="{FF2B5EF4-FFF2-40B4-BE49-F238E27FC236}">
                <a16:creationId xmlns:a16="http://schemas.microsoft.com/office/drawing/2014/main" id="{0443F44D-3540-6016-208E-96DC166D35B3}"/>
              </a:ext>
            </a:extLst>
          </p:cNvPr>
          <p:cNvPicPr/>
          <p:nvPr/>
        </p:nvPicPr>
        <p:blipFill>
          <a:blip r:embed="rId5"/>
          <a:srcRect l="20614" t="-15142" r="48762" b="922"/>
          <a:stretch/>
        </p:blipFill>
        <p:spPr>
          <a:xfrm>
            <a:off x="10026579" y="882256"/>
            <a:ext cx="1706386" cy="702072"/>
          </a:xfrm>
          <a:prstGeom prst="rect">
            <a:avLst/>
          </a:prstGeom>
          <a:ln w="0">
            <a:noFill/>
          </a:ln>
        </p:spPr>
      </p:pic>
      <p:sp>
        <p:nvSpPr>
          <p:cNvPr id="6" name="Параллелограмм 7">
            <a:extLst>
              <a:ext uri="{FF2B5EF4-FFF2-40B4-BE49-F238E27FC236}">
                <a16:creationId xmlns:a16="http://schemas.microsoft.com/office/drawing/2014/main" id="{C7351D84-2276-81F1-B6E9-F8CA633AA75E}"/>
              </a:ext>
            </a:extLst>
          </p:cNvPr>
          <p:cNvSpPr/>
          <p:nvPr/>
        </p:nvSpPr>
        <p:spPr>
          <a:xfrm>
            <a:off x="681240" y="143773"/>
            <a:ext cx="10829520" cy="700560"/>
          </a:xfrm>
          <a:prstGeom prst="parallelogram">
            <a:avLst>
              <a:gd name="adj" fmla="val 25000"/>
            </a:avLst>
          </a:prstGeom>
          <a:solidFill>
            <a:srgbClr val="E04D39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1" strike="noStrike" cap="all" spc="-1" dirty="0">
                <a:solidFill>
                  <a:schemeClr val="lt1"/>
                </a:solidFill>
                <a:latin typeface="Arial Black"/>
                <a:ea typeface="Arial"/>
              </a:rPr>
              <a:t>Финансовые МЕРЫ ПОДДЕРЖКИ фонда поддержки предпринимательства Республики </a:t>
            </a:r>
            <a:r>
              <a:rPr lang="ru-RU" sz="1800" b="1" strike="noStrike" cap="all" spc="-1" dirty="0" err="1">
                <a:solidFill>
                  <a:schemeClr val="lt1"/>
                </a:solidFill>
                <a:latin typeface="Arial Black"/>
                <a:ea typeface="Arial"/>
              </a:rPr>
              <a:t>татарстан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15EFF7-B0CB-EE2E-78D4-EF252521C659}"/>
              </a:ext>
            </a:extLst>
          </p:cNvPr>
          <p:cNvSpPr txBox="1"/>
          <p:nvPr/>
        </p:nvSpPr>
        <p:spPr>
          <a:xfrm>
            <a:off x="294049" y="951007"/>
            <a:ext cx="61312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spc="-1" dirty="0">
                <a:solidFill>
                  <a:srgbClr val="C00000"/>
                </a:solidFill>
                <a:latin typeface="Calibri"/>
              </a:rPr>
              <a:t>Получить консультацию:</a:t>
            </a:r>
          </a:p>
          <a:p>
            <a:pPr>
              <a:defRPr/>
            </a:pPr>
            <a:r>
              <a:rPr lang="ru-RU" b="1" spc="-1" dirty="0">
                <a:solidFill>
                  <a:srgbClr val="C00000"/>
                </a:solidFill>
                <a:latin typeface="Calibri"/>
              </a:rPr>
              <a:t>8(843)222-90-62 (доб. 244,249,236)</a:t>
            </a:r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58E378FC-CAEB-4C05-1B3A-D7F590A48A6D}"/>
              </a:ext>
            </a:extLst>
          </p:cNvPr>
          <p:cNvSpPr txBox="1"/>
          <p:nvPr/>
        </p:nvSpPr>
        <p:spPr bwMode="auto">
          <a:xfrm>
            <a:off x="466373" y="1913743"/>
            <a:ext cx="241785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40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B050"/>
                </a:solidFill>
                <a:latin typeface="Calibri"/>
                <a:cs typeface="Calibri"/>
              </a:rPr>
              <a:t>5</a:t>
            </a:r>
            <a:r>
              <a:rPr lang="ru-RU" sz="1400" b="1" dirty="0">
                <a:solidFill>
                  <a:srgbClr val="00B050"/>
                </a:solidFill>
                <a:latin typeface="Calibri"/>
                <a:cs typeface="Calibri"/>
              </a:rPr>
              <a:t>00</a:t>
            </a:r>
            <a:r>
              <a:rPr sz="1400" b="1" spc="-15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lang="ru-RU" sz="1400" b="1" spc="-15" dirty="0" err="1">
                <a:solidFill>
                  <a:srgbClr val="00B050"/>
                </a:solidFill>
                <a:latin typeface="Calibri"/>
                <a:cs typeface="Calibri"/>
              </a:rPr>
              <a:t>тыс</a:t>
            </a:r>
            <a:r>
              <a:rPr sz="1400" b="1" spc="-5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рублей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DEF94ED0-696D-1EFE-4D67-3ADD56C39A87}"/>
              </a:ext>
            </a:extLst>
          </p:cNvPr>
          <p:cNvSpPr txBox="1"/>
          <p:nvPr/>
        </p:nvSpPr>
        <p:spPr bwMode="auto">
          <a:xfrm>
            <a:off x="466373" y="2088730"/>
            <a:ext cx="2417850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300" spc="-10" dirty="0">
                <a:latin typeface="Calibri"/>
                <a:cs typeface="Calibri"/>
              </a:rPr>
              <a:t>- Поручительство ФЛ или ЮЛ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51CBC9D6-EF09-ED3A-DBC1-17CB4A9114EA}"/>
              </a:ext>
            </a:extLst>
          </p:cNvPr>
          <p:cNvSpPr txBox="1"/>
          <p:nvPr/>
        </p:nvSpPr>
        <p:spPr bwMode="auto">
          <a:xfrm>
            <a:off x="478047" y="2297603"/>
            <a:ext cx="2417850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300" spc="-10" dirty="0">
                <a:latin typeface="Calibri"/>
                <a:cs typeface="Calibri"/>
              </a:rPr>
              <a:t>- Залог</a:t>
            </a:r>
            <a:endParaRPr lang="ru-RU" sz="1300" dirty="0">
              <a:latin typeface="Calibri"/>
              <a:cs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C7A7DFC7-CA57-D765-8BF8-DF369070F42D}"/>
              </a:ext>
            </a:extLst>
          </p:cNvPr>
          <p:cNvSpPr txBox="1"/>
          <p:nvPr/>
        </p:nvSpPr>
        <p:spPr bwMode="auto">
          <a:xfrm>
            <a:off x="441332" y="2530972"/>
            <a:ext cx="241785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b="1" spc="-40" dirty="0">
                <a:solidFill>
                  <a:srgbClr val="00B050"/>
                </a:solidFill>
                <a:latin typeface="Calibri"/>
                <a:cs typeface="Calibri"/>
              </a:rPr>
              <a:t>1</a:t>
            </a:r>
            <a:r>
              <a:rPr sz="1400" b="1" spc="-15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lang="ru-RU" sz="1400" b="1" spc="-15" dirty="0">
                <a:solidFill>
                  <a:srgbClr val="00B050"/>
                </a:solidFill>
                <a:latin typeface="Calibri"/>
                <a:cs typeface="Calibri"/>
              </a:rPr>
              <a:t>млн</a:t>
            </a:r>
            <a:r>
              <a:rPr sz="1400" b="1" spc="-5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рублей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D4D1E2C2-3DF4-EF9C-5E0F-B151DD041EBE}"/>
              </a:ext>
            </a:extLst>
          </p:cNvPr>
          <p:cNvSpPr txBox="1"/>
          <p:nvPr/>
        </p:nvSpPr>
        <p:spPr bwMode="auto">
          <a:xfrm>
            <a:off x="457528" y="2734883"/>
            <a:ext cx="4097482" cy="4129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300" spc="-10" dirty="0">
                <a:latin typeface="Calibri"/>
                <a:cs typeface="Calibri"/>
              </a:rPr>
              <a:t>- Поручительство ФЛ или ЮЛ + поручительство ГФ РТ </a:t>
            </a:r>
            <a:r>
              <a:rPr lang="ru-RU" sz="1300" spc="-10" dirty="0">
                <a:solidFill>
                  <a:srgbClr val="00B050"/>
                </a:solidFill>
                <a:latin typeface="Calibri"/>
                <a:cs typeface="Calibri"/>
              </a:rPr>
              <a:t>(продукт Даман) </a:t>
            </a:r>
            <a:r>
              <a:rPr lang="ru-RU" sz="1300" spc="-10" dirty="0">
                <a:latin typeface="Calibri"/>
                <a:cs typeface="Calibri"/>
              </a:rPr>
              <a:t>до 60% от суммы поддержки</a:t>
            </a:r>
            <a:endParaRPr sz="1300" dirty="0">
              <a:solidFill>
                <a:srgbClr val="00B050"/>
              </a:solidFill>
              <a:latin typeface="Calibri"/>
              <a:cs typeface="Calibri"/>
            </a:endParaRPr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id="{2B7E1630-9FC7-469D-7FA4-31D6E9DD791D}"/>
              </a:ext>
            </a:extLst>
          </p:cNvPr>
          <p:cNvSpPr txBox="1"/>
          <p:nvPr/>
        </p:nvSpPr>
        <p:spPr bwMode="auto">
          <a:xfrm>
            <a:off x="457528" y="3180495"/>
            <a:ext cx="3214148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300" spc="-10" dirty="0">
                <a:latin typeface="Calibri"/>
                <a:cs typeface="Calibri"/>
              </a:rPr>
              <a:t>- Поручительство ФЛ или ЮЛ + Залог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13" name="object 5">
            <a:extLst>
              <a:ext uri="{FF2B5EF4-FFF2-40B4-BE49-F238E27FC236}">
                <a16:creationId xmlns:a16="http://schemas.microsoft.com/office/drawing/2014/main" id="{1DA9A659-AF4A-98C7-FCDC-8ACB0A731EBD}"/>
              </a:ext>
            </a:extLst>
          </p:cNvPr>
          <p:cNvSpPr txBox="1"/>
          <p:nvPr/>
        </p:nvSpPr>
        <p:spPr bwMode="auto">
          <a:xfrm>
            <a:off x="478047" y="3394934"/>
            <a:ext cx="4399702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dirty="0">
                <a:latin typeface="Calibri"/>
                <a:cs typeface="Calibri"/>
              </a:rPr>
              <a:t>- </a:t>
            </a:r>
            <a:r>
              <a:rPr lang="ru-RU" sz="1300" spc="-10" dirty="0">
                <a:latin typeface="Calibri"/>
                <a:cs typeface="Calibri"/>
              </a:rPr>
              <a:t>Залог</a:t>
            </a:r>
            <a:endParaRPr sz="1300" spc="-10" dirty="0">
              <a:latin typeface="Calibri"/>
              <a:cs typeface="Calibri"/>
            </a:endParaRPr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id="{B8383BF4-5F3A-05AB-D8FE-BE9D730517DF}"/>
              </a:ext>
            </a:extLst>
          </p:cNvPr>
          <p:cNvSpPr txBox="1"/>
          <p:nvPr/>
        </p:nvSpPr>
        <p:spPr bwMode="auto">
          <a:xfrm>
            <a:off x="466373" y="4420700"/>
            <a:ext cx="241785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40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lang="ru-RU" sz="1400" b="1" spc="-40" dirty="0">
                <a:solidFill>
                  <a:srgbClr val="00B050"/>
                </a:solidFill>
                <a:latin typeface="Calibri"/>
                <a:cs typeface="Calibri"/>
              </a:rPr>
              <a:t>2</a:t>
            </a:r>
            <a:r>
              <a:rPr sz="1400" b="1" spc="-15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lang="ru-RU" sz="1400" b="1" spc="-15" dirty="0">
                <a:solidFill>
                  <a:srgbClr val="00B050"/>
                </a:solidFill>
                <a:latin typeface="Calibri"/>
                <a:cs typeface="Calibri"/>
              </a:rPr>
              <a:t>млн, 2,5 млн, 3 млн</a:t>
            </a:r>
            <a:r>
              <a:rPr sz="1400" b="1" spc="-15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рублей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5CFC6CB7-B5B1-0ABA-8056-1143219612DC}"/>
              </a:ext>
            </a:extLst>
          </p:cNvPr>
          <p:cNvSpPr txBox="1"/>
          <p:nvPr/>
        </p:nvSpPr>
        <p:spPr bwMode="auto">
          <a:xfrm>
            <a:off x="457528" y="4695559"/>
            <a:ext cx="2983639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300" spc="-10" dirty="0">
                <a:latin typeface="Calibri"/>
                <a:cs typeface="Calibri"/>
              </a:rPr>
              <a:t>- Поручительство ФЛ или ЮЛ + Залог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7207E455-DE2C-85DF-FB6D-121BBC74FC88}"/>
              </a:ext>
            </a:extLst>
          </p:cNvPr>
          <p:cNvSpPr txBox="1"/>
          <p:nvPr/>
        </p:nvSpPr>
        <p:spPr bwMode="auto">
          <a:xfrm>
            <a:off x="457528" y="4932712"/>
            <a:ext cx="3695362" cy="8258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300" spc="-10" dirty="0">
                <a:latin typeface="Calibri"/>
                <a:cs typeface="Calibri"/>
              </a:rPr>
              <a:t>- Поручительство ФЛ или ЮЛ + Залог + поручительство ГФ РТ </a:t>
            </a:r>
            <a:r>
              <a:rPr lang="ru-RU" sz="1300" spc="-10" dirty="0">
                <a:solidFill>
                  <a:srgbClr val="00B050"/>
                </a:solidFill>
                <a:latin typeface="Calibri"/>
                <a:cs typeface="Calibri"/>
              </a:rPr>
              <a:t>(продукт Даман) </a:t>
            </a:r>
            <a:r>
              <a:rPr lang="ru-RU" sz="1300" spc="-10" dirty="0">
                <a:latin typeface="Calibri"/>
                <a:cs typeface="Calibri"/>
              </a:rPr>
              <a:t>до 60% от суммы поддержки</a:t>
            </a:r>
            <a:endParaRPr lang="ru-RU" sz="13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300" dirty="0">
              <a:latin typeface="Calibri"/>
              <a:cs typeface="Calibri"/>
            </a:endParaRPr>
          </a:p>
        </p:txBody>
      </p:sp>
      <p:sp>
        <p:nvSpPr>
          <p:cNvPr id="165" name="object 5">
            <a:extLst>
              <a:ext uri="{FF2B5EF4-FFF2-40B4-BE49-F238E27FC236}">
                <a16:creationId xmlns:a16="http://schemas.microsoft.com/office/drawing/2014/main" id="{68D2ECC4-1838-DC10-5284-7B299EBEF5CB}"/>
              </a:ext>
            </a:extLst>
          </p:cNvPr>
          <p:cNvSpPr txBox="1"/>
          <p:nvPr/>
        </p:nvSpPr>
        <p:spPr bwMode="auto">
          <a:xfrm>
            <a:off x="7551108" y="5524674"/>
            <a:ext cx="4519419" cy="147989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300" spc="-10" dirty="0">
                <a:latin typeface="Calibri"/>
                <a:cs typeface="Calibri"/>
              </a:rPr>
              <a:t>ФЛ - физическое лицо</a:t>
            </a:r>
          </a:p>
          <a:p>
            <a:pPr marL="12700">
              <a:spcBef>
                <a:spcPts val="100"/>
              </a:spcBef>
            </a:pPr>
            <a:r>
              <a:rPr lang="ru-RU" sz="1300" spc="-10" dirty="0">
                <a:latin typeface="Calibri"/>
                <a:cs typeface="Calibri"/>
              </a:rPr>
              <a:t>ЮЛ - юридическое лицо</a:t>
            </a:r>
          </a:p>
          <a:p>
            <a:pPr marL="12700">
              <a:spcBef>
                <a:spcPts val="100"/>
              </a:spcBef>
            </a:pPr>
            <a:r>
              <a:rPr lang="ru-RU" sz="1300" spc="-10" dirty="0">
                <a:latin typeface="Calibri"/>
                <a:cs typeface="Calibri"/>
              </a:rPr>
              <a:t>ГФ РТ – НО Гарантийный Фонд РТ</a:t>
            </a:r>
          </a:p>
          <a:p>
            <a:pPr marL="12700">
              <a:spcBef>
                <a:spcPts val="100"/>
              </a:spcBef>
            </a:pPr>
            <a:r>
              <a:rPr lang="ru-RU" sz="1300" spc="-10" dirty="0">
                <a:latin typeface="Calibri"/>
                <a:cs typeface="Calibri"/>
              </a:rPr>
              <a:t>Продукт «Даман» НО Гарантийный Фонд Республики Татарстан утвержден Советом </a:t>
            </a:r>
            <a:r>
              <a:rPr lang="ru-RU" sz="1300" spc="-10" dirty="0" err="1">
                <a:latin typeface="Calibri"/>
                <a:cs typeface="Calibri"/>
              </a:rPr>
              <a:t>Улемов</a:t>
            </a:r>
            <a:r>
              <a:rPr lang="ru-RU" sz="1300" spc="-10" dirty="0">
                <a:latin typeface="Calibri"/>
                <a:cs typeface="Calibri"/>
              </a:rPr>
              <a:t> ДУМ РТ, как дозволенный согласно канонам исламского права.</a:t>
            </a:r>
            <a:endParaRPr lang="ru-RU" sz="13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400" dirty="0">
              <a:latin typeface="Calibri"/>
              <a:cs typeface="Calibri"/>
            </a:endParaRPr>
          </a:p>
        </p:txBody>
      </p:sp>
      <p:sp>
        <p:nvSpPr>
          <p:cNvPr id="20" name="object 5">
            <a:extLst>
              <a:ext uri="{FF2B5EF4-FFF2-40B4-BE49-F238E27FC236}">
                <a16:creationId xmlns:a16="http://schemas.microsoft.com/office/drawing/2014/main" id="{588F8F67-43FC-33C6-37B8-9C6B04DD8E61}"/>
              </a:ext>
            </a:extLst>
          </p:cNvPr>
          <p:cNvSpPr txBox="1"/>
          <p:nvPr/>
        </p:nvSpPr>
        <p:spPr bwMode="auto">
          <a:xfrm>
            <a:off x="441332" y="3662035"/>
            <a:ext cx="241785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b="1" spc="-40" dirty="0">
                <a:solidFill>
                  <a:srgbClr val="00B050"/>
                </a:solidFill>
                <a:latin typeface="Calibri"/>
                <a:cs typeface="Calibri"/>
              </a:rPr>
              <a:t>1,5</a:t>
            </a:r>
            <a:r>
              <a:rPr sz="1400" b="1" spc="-15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lang="ru-RU" sz="1400" b="1" spc="-15" dirty="0">
                <a:solidFill>
                  <a:srgbClr val="00B050"/>
                </a:solidFill>
                <a:latin typeface="Calibri"/>
                <a:cs typeface="Calibri"/>
              </a:rPr>
              <a:t>млн</a:t>
            </a:r>
            <a:r>
              <a:rPr sz="1400" b="1" spc="-5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рублей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22" name="object 5">
            <a:extLst>
              <a:ext uri="{FF2B5EF4-FFF2-40B4-BE49-F238E27FC236}">
                <a16:creationId xmlns:a16="http://schemas.microsoft.com/office/drawing/2014/main" id="{F163B592-0719-216A-B3EF-3A8AE0109520}"/>
              </a:ext>
            </a:extLst>
          </p:cNvPr>
          <p:cNvSpPr txBox="1"/>
          <p:nvPr/>
        </p:nvSpPr>
        <p:spPr bwMode="auto">
          <a:xfrm>
            <a:off x="403925" y="3868139"/>
            <a:ext cx="4399702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dirty="0">
                <a:latin typeface="Calibri"/>
                <a:cs typeface="Calibri"/>
              </a:rPr>
              <a:t>- </a:t>
            </a:r>
            <a:r>
              <a:rPr lang="ru-RU" sz="1300" spc="-10" dirty="0">
                <a:latin typeface="Calibri"/>
                <a:cs typeface="Calibri"/>
              </a:rPr>
              <a:t>Залог + поручительство ГФ РТ </a:t>
            </a:r>
            <a:r>
              <a:rPr lang="ru-RU" sz="1300" spc="-10" dirty="0">
                <a:solidFill>
                  <a:srgbClr val="00B050"/>
                </a:solidFill>
                <a:latin typeface="Calibri"/>
                <a:cs typeface="Calibri"/>
              </a:rPr>
              <a:t>(продукт Даман) </a:t>
            </a:r>
            <a:r>
              <a:rPr lang="ru-RU" sz="1300" spc="-10" dirty="0">
                <a:latin typeface="Calibri"/>
                <a:cs typeface="Calibri"/>
              </a:rPr>
              <a:t>до 60% </a:t>
            </a:r>
            <a:endParaRPr sz="1300" spc="-10" dirty="0">
              <a:latin typeface="Calibri"/>
              <a:cs typeface="Calibri"/>
            </a:endParaRPr>
          </a:p>
        </p:txBody>
      </p:sp>
      <p:sp>
        <p:nvSpPr>
          <p:cNvPr id="23" name="object 5">
            <a:extLst>
              <a:ext uri="{FF2B5EF4-FFF2-40B4-BE49-F238E27FC236}">
                <a16:creationId xmlns:a16="http://schemas.microsoft.com/office/drawing/2014/main" id="{9978F1B3-F904-3F48-AF4E-3AB216813C80}"/>
              </a:ext>
            </a:extLst>
          </p:cNvPr>
          <p:cNvSpPr txBox="1"/>
          <p:nvPr/>
        </p:nvSpPr>
        <p:spPr bwMode="auto">
          <a:xfrm>
            <a:off x="403925" y="4110597"/>
            <a:ext cx="3214148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300" spc="-10" dirty="0">
                <a:latin typeface="Calibri"/>
                <a:cs typeface="Calibri"/>
              </a:rPr>
              <a:t>- Поручительство ФЛ или ЮЛ + Залог</a:t>
            </a:r>
            <a:endParaRPr sz="13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825630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Прямоугольник 169"/>
          <p:cNvSpPr/>
          <p:nvPr/>
        </p:nvSpPr>
        <p:spPr>
          <a:xfrm>
            <a:off x="8074320" y="3031663"/>
            <a:ext cx="1915560" cy="63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800" b="0" strike="noStrike" spc="-1" dirty="0">
                <a:solidFill>
                  <a:srgbClr val="00B050"/>
                </a:solidFill>
                <a:latin typeface="Calibri"/>
                <a:ea typeface="Arial"/>
              </a:rPr>
              <a:t>от </a:t>
            </a:r>
            <a:r>
              <a:rPr lang="ru-RU" sz="1800" b="1" strike="noStrike" spc="-1" dirty="0">
                <a:solidFill>
                  <a:srgbClr val="00B050"/>
                </a:solidFill>
                <a:latin typeface="Calibri"/>
                <a:ea typeface="Arial"/>
              </a:rPr>
              <a:t>1 млн 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1800" b="0" strike="noStrike" spc="-1" dirty="0">
                <a:solidFill>
                  <a:srgbClr val="00B050"/>
                </a:solidFill>
                <a:latin typeface="Calibri"/>
                <a:ea typeface="Arial"/>
              </a:rPr>
              <a:t>до </a:t>
            </a:r>
            <a:r>
              <a:rPr lang="ru-RU" sz="1800" b="1" strike="noStrike" spc="-1" dirty="0">
                <a:solidFill>
                  <a:srgbClr val="00B050"/>
                </a:solidFill>
                <a:latin typeface="Calibri"/>
                <a:ea typeface="Arial"/>
              </a:rPr>
              <a:t>15 млн </a:t>
            </a:r>
            <a:r>
              <a:rPr lang="ru-RU" sz="1800" b="0" strike="noStrike" spc="-1" dirty="0">
                <a:solidFill>
                  <a:srgbClr val="00B050"/>
                </a:solidFill>
                <a:latin typeface="Calibri"/>
                <a:ea typeface="Arial"/>
              </a:rPr>
              <a:t>рублей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6" name="Прямоугольник 170"/>
          <p:cNvSpPr/>
          <p:nvPr/>
        </p:nvSpPr>
        <p:spPr>
          <a:xfrm>
            <a:off x="8074320" y="3834447"/>
            <a:ext cx="157860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800" b="0" strike="noStrike" spc="-1" dirty="0">
                <a:solidFill>
                  <a:srgbClr val="00B050"/>
                </a:solidFill>
                <a:latin typeface="Calibri"/>
                <a:ea typeface="Arial"/>
              </a:rPr>
              <a:t>до </a:t>
            </a:r>
            <a:r>
              <a:rPr lang="ru-RU" sz="1800" b="1" strike="noStrike" spc="-1" dirty="0">
                <a:solidFill>
                  <a:srgbClr val="00B050"/>
                </a:solidFill>
                <a:latin typeface="Calibri"/>
                <a:ea typeface="Arial"/>
              </a:rPr>
              <a:t>60</a:t>
            </a:r>
            <a:r>
              <a:rPr lang="ru-RU" sz="1800" b="0" strike="noStrike" spc="-1" dirty="0">
                <a:solidFill>
                  <a:srgbClr val="00B050"/>
                </a:solidFill>
                <a:latin typeface="Calibri"/>
                <a:ea typeface="Arial"/>
              </a:rPr>
              <a:t> месяцев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7" name="Прямоугольник 171"/>
          <p:cNvSpPr/>
          <p:nvPr/>
        </p:nvSpPr>
        <p:spPr>
          <a:xfrm>
            <a:off x="8047519" y="4367859"/>
            <a:ext cx="3949200" cy="913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800" b="0" strike="noStrike" spc="-1" dirty="0">
                <a:solidFill>
                  <a:srgbClr val="00B050"/>
                </a:solidFill>
                <a:latin typeface="Calibri"/>
                <a:ea typeface="Arial"/>
              </a:rPr>
              <a:t>Сопоставима с затратами по финансовым продуктам со ставкой 5% годовых.  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8" name="Picture 20" descr="https://stomatologspb.ru/wp-content/uploads/ruble_PNG26.png"/>
          <p:cNvPicPr/>
          <p:nvPr/>
        </p:nvPicPr>
        <p:blipFill>
          <a:blip r:embed="rId2"/>
          <a:stretch/>
        </p:blipFill>
        <p:spPr>
          <a:xfrm>
            <a:off x="7454578" y="3172603"/>
            <a:ext cx="357120" cy="357120"/>
          </a:xfrm>
          <a:prstGeom prst="rect">
            <a:avLst/>
          </a:prstGeom>
          <a:ln w="0">
            <a:noFill/>
          </a:ln>
        </p:spPr>
      </p:pic>
      <p:pic>
        <p:nvPicPr>
          <p:cNvPr id="189" name="Picture 21" descr="https://xn----8sbkdgnibjafxdci9g.xn--p1ai/wp-content/uploads/2019/12/srok-obuchenija.png"/>
          <p:cNvPicPr/>
          <p:nvPr/>
        </p:nvPicPr>
        <p:blipFill>
          <a:blip r:embed="rId3"/>
          <a:stretch/>
        </p:blipFill>
        <p:spPr>
          <a:xfrm>
            <a:off x="7454578" y="3827957"/>
            <a:ext cx="357120" cy="357120"/>
          </a:xfrm>
          <a:prstGeom prst="rect">
            <a:avLst/>
          </a:prstGeom>
          <a:ln w="0">
            <a:noFill/>
          </a:ln>
        </p:spPr>
      </p:pic>
      <p:pic>
        <p:nvPicPr>
          <p:cNvPr id="190" name="Picture 22" descr="https://xn--b1aqpp2b.xn----8sbg5beewf.xn--p1ai/images/9519f396-be5f-62ad-b139-a010fd802c7a.png"/>
          <p:cNvPicPr/>
          <p:nvPr/>
        </p:nvPicPr>
        <p:blipFill>
          <a:blip r:embed="rId4"/>
          <a:stretch/>
        </p:blipFill>
        <p:spPr>
          <a:xfrm>
            <a:off x="7441605" y="4533023"/>
            <a:ext cx="384840" cy="357120"/>
          </a:xfrm>
          <a:prstGeom prst="rect">
            <a:avLst/>
          </a:prstGeom>
          <a:ln w="0">
            <a:noFill/>
          </a:ln>
        </p:spPr>
      </p:pic>
      <p:sp>
        <p:nvSpPr>
          <p:cNvPr id="191" name="Прямоугольник 172"/>
          <p:cNvSpPr/>
          <p:nvPr/>
        </p:nvSpPr>
        <p:spPr>
          <a:xfrm>
            <a:off x="4765267" y="3134916"/>
            <a:ext cx="3810600" cy="33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600" b="1" strike="noStrike" spc="-1" dirty="0">
                <a:solidFill>
                  <a:srgbClr val="562212"/>
                </a:solidFill>
                <a:latin typeface="Calibri"/>
                <a:ea typeface="Arial"/>
              </a:rPr>
              <a:t>Стоимость оборудования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2" name="Прямоугольник 173"/>
          <p:cNvSpPr/>
          <p:nvPr/>
        </p:nvSpPr>
        <p:spPr>
          <a:xfrm>
            <a:off x="4781596" y="3801285"/>
            <a:ext cx="2942280" cy="33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600" b="1" strike="noStrike" spc="-1" dirty="0">
                <a:solidFill>
                  <a:srgbClr val="562212"/>
                </a:solidFill>
                <a:latin typeface="Calibri"/>
                <a:ea typeface="Arial"/>
              </a:rPr>
              <a:t>Диапазон выплат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3" name="Прямоугольник 174"/>
          <p:cNvSpPr/>
          <p:nvPr/>
        </p:nvSpPr>
        <p:spPr>
          <a:xfrm>
            <a:off x="4765267" y="4483311"/>
            <a:ext cx="4052520" cy="33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600" b="1" strike="noStrike" spc="-1" dirty="0">
                <a:solidFill>
                  <a:srgbClr val="562212"/>
                </a:solidFill>
                <a:latin typeface="Calibri"/>
                <a:ea typeface="Arial"/>
              </a:rPr>
              <a:t>Стоимость переплаты 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5" name="Прямоугольник 175"/>
          <p:cNvSpPr/>
          <p:nvPr/>
        </p:nvSpPr>
        <p:spPr>
          <a:xfrm>
            <a:off x="5255403" y="1203107"/>
            <a:ext cx="5564192" cy="70643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00B050"/>
                </a:solidFill>
                <a:latin typeface="Calibri"/>
                <a:ea typeface="Arial"/>
              </a:rPr>
              <a:t>Партнерское финансирование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B050"/>
                </a:solidFill>
                <a:latin typeface="Calibri"/>
                <a:ea typeface="Arial"/>
              </a:rPr>
              <a:t>«Иджара-Развитие производства»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96" name="Группа 4"/>
          <p:cNvGrpSpPr/>
          <p:nvPr/>
        </p:nvGrpSpPr>
        <p:grpSpPr>
          <a:xfrm>
            <a:off x="5412599" y="716422"/>
            <a:ext cx="5906429" cy="1269890"/>
            <a:chOff x="5989320" y="-208800"/>
            <a:chExt cx="5329440" cy="1725120"/>
          </a:xfrm>
        </p:grpSpPr>
        <p:sp>
          <p:nvSpPr>
            <p:cNvPr id="197" name="Скругленный прямоугольник 49"/>
            <p:cNvSpPr/>
            <p:nvPr/>
          </p:nvSpPr>
          <p:spPr>
            <a:xfrm>
              <a:off x="5989320" y="262800"/>
              <a:ext cx="5187600" cy="1253520"/>
            </a:xfrm>
            <a:prstGeom prst="roundRect">
              <a:avLst>
                <a:gd name="adj" fmla="val 16667"/>
              </a:avLst>
            </a:prstGeom>
            <a:noFill/>
            <a:ln w="57240">
              <a:solidFill>
                <a:srgbClr val="EB5C32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strike="noStrike" spc="-1">
                <a:solidFill>
                  <a:schemeClr val="lt1"/>
                </a:solidFill>
                <a:latin typeface="Calibri"/>
                <a:ea typeface="Arial"/>
              </a:endParaRPr>
            </a:p>
          </p:txBody>
        </p:sp>
        <p:sp>
          <p:nvSpPr>
            <p:cNvPr id="198" name="Прямоугольник 176"/>
            <p:cNvSpPr/>
            <p:nvPr/>
          </p:nvSpPr>
          <p:spPr>
            <a:xfrm>
              <a:off x="8824680" y="-208800"/>
              <a:ext cx="2494080" cy="611280"/>
            </a:xfrm>
            <a:prstGeom prst="flowChartAlternateProcess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endParaRPr lang="ru-RU" sz="1800" b="1" strike="noStrike" spc="-1">
                <a:solidFill>
                  <a:schemeClr val="lt1"/>
                </a:solidFill>
                <a:latin typeface="Calibri"/>
                <a:ea typeface="Arial"/>
              </a:endParaRPr>
            </a:p>
          </p:txBody>
        </p:sp>
      </p:grpSp>
      <p:sp>
        <p:nvSpPr>
          <p:cNvPr id="199" name="Прямоугольник 177"/>
          <p:cNvSpPr/>
          <p:nvPr/>
        </p:nvSpPr>
        <p:spPr>
          <a:xfrm>
            <a:off x="5860112" y="2189896"/>
            <a:ext cx="5749232" cy="104498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70560" defTabSz="914400">
              <a:lnSpc>
                <a:spcPct val="100000"/>
              </a:lnSpc>
            </a:pPr>
            <a:r>
              <a:rPr lang="ru-RU" sz="1600" b="1" strike="noStrike" spc="-15" dirty="0">
                <a:solidFill>
                  <a:srgbClr val="C79363"/>
                </a:solidFill>
                <a:latin typeface="Calibri"/>
                <a:ea typeface="Arial"/>
              </a:rPr>
              <a:t>Исламский лизинг оборудования для резидентов промышленных парков Р</a:t>
            </a:r>
            <a:r>
              <a:rPr lang="ru-RU" sz="1600" b="1" strike="noStrike" spc="-7" dirty="0">
                <a:solidFill>
                  <a:srgbClr val="C79363"/>
                </a:solidFill>
                <a:latin typeface="Calibri"/>
                <a:ea typeface="Arial"/>
              </a:rPr>
              <a:t>еспублики</a:t>
            </a:r>
            <a:r>
              <a:rPr lang="ru-RU" sz="1600" b="1" strike="noStrike" spc="38" dirty="0">
                <a:solidFill>
                  <a:srgbClr val="C79363"/>
                </a:solidFill>
                <a:latin typeface="Calibri"/>
                <a:ea typeface="Arial"/>
              </a:rPr>
              <a:t> </a:t>
            </a:r>
            <a:r>
              <a:rPr lang="ru-RU" sz="1600" b="1" strike="noStrike" spc="-12" dirty="0">
                <a:solidFill>
                  <a:srgbClr val="C79363"/>
                </a:solidFill>
                <a:latin typeface="Calibri"/>
                <a:ea typeface="Arial"/>
              </a:rPr>
              <a:t>Татарстан для приобретения оборудования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  <a:p>
            <a:pPr marL="70560" defTabSz="914400">
              <a:lnSpc>
                <a:spcPct val="100000"/>
              </a:lnSpc>
            </a:pP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0" name="Кольцо 7"/>
          <p:cNvSpPr/>
          <p:nvPr/>
        </p:nvSpPr>
        <p:spPr>
          <a:xfrm>
            <a:off x="5442377" y="2143653"/>
            <a:ext cx="312480" cy="312480"/>
          </a:xfrm>
          <a:prstGeom prst="donut">
            <a:avLst>
              <a:gd name="adj" fmla="val 25000"/>
            </a:avLst>
          </a:prstGeom>
          <a:solidFill>
            <a:srgbClr val="C79363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ru-RU" sz="2400" b="0" strike="noStrike" spc="-1" dirty="0">
              <a:solidFill>
                <a:srgbClr val="FFFFFF"/>
              </a:solidFill>
              <a:latin typeface="Calibri"/>
              <a:ea typeface="Arial"/>
            </a:endParaRPr>
          </a:p>
        </p:txBody>
      </p:sp>
      <p:cxnSp>
        <p:nvCxnSpPr>
          <p:cNvPr id="201" name="Прямая соединительная линия 5"/>
          <p:cNvCxnSpPr/>
          <p:nvPr/>
        </p:nvCxnSpPr>
        <p:spPr>
          <a:xfrm>
            <a:off x="5999108" y="2999440"/>
            <a:ext cx="5111640" cy="2880"/>
          </a:xfrm>
          <a:prstGeom prst="straightConnector1">
            <a:avLst/>
          </a:prstGeom>
          <a:ln w="38160">
            <a:solidFill>
              <a:srgbClr val="C79363"/>
            </a:solidFill>
            <a:prstDash val="sysDot"/>
            <a:round/>
          </a:ln>
        </p:spPr>
      </p:cxnSp>
      <p:sp>
        <p:nvSpPr>
          <p:cNvPr id="202" name="TextBox 15"/>
          <p:cNvSpPr/>
          <p:nvPr/>
        </p:nvSpPr>
        <p:spPr>
          <a:xfrm>
            <a:off x="35066" y="1285882"/>
            <a:ext cx="6091560" cy="63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800" b="1" strike="noStrike" spc="-1">
                <a:solidFill>
                  <a:schemeClr val="lt1"/>
                </a:solidFill>
                <a:latin typeface="Calibri"/>
                <a:ea typeface="Arial"/>
              </a:rPr>
              <a:t>Получить консультацию: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1800" b="1" strike="noStrike" spc="-1">
                <a:solidFill>
                  <a:schemeClr val="lt1"/>
                </a:solidFill>
                <a:latin typeface="Calibri"/>
                <a:ea typeface="Arial"/>
              </a:rPr>
              <a:t>8(843)222-90-62 (244, 249, 236)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" name="Рисунок 30">
            <a:extLst>
              <a:ext uri="{FF2B5EF4-FFF2-40B4-BE49-F238E27FC236}">
                <a16:creationId xmlns:a16="http://schemas.microsoft.com/office/drawing/2014/main" id="{98DAA00D-7E5B-5E14-A743-F01918BE68C6}"/>
              </a:ext>
            </a:extLst>
          </p:cNvPr>
          <p:cNvPicPr/>
          <p:nvPr/>
        </p:nvPicPr>
        <p:blipFill>
          <a:blip r:embed="rId5"/>
          <a:srcRect l="20614" t="-15142" r="48762" b="922"/>
          <a:stretch/>
        </p:blipFill>
        <p:spPr>
          <a:xfrm>
            <a:off x="9936978" y="607337"/>
            <a:ext cx="1923686" cy="859626"/>
          </a:xfrm>
          <a:prstGeom prst="rect">
            <a:avLst/>
          </a:prstGeom>
          <a:ln w="0"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E830585-9B3D-0175-B5CF-536F2C4BDBEC}"/>
              </a:ext>
            </a:extLst>
          </p:cNvPr>
          <p:cNvSpPr txBox="1"/>
          <p:nvPr/>
        </p:nvSpPr>
        <p:spPr>
          <a:xfrm>
            <a:off x="167584" y="2760349"/>
            <a:ext cx="61273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800" b="1" strike="noStrike" spc="-1" dirty="0">
                <a:solidFill>
                  <a:schemeClr val="lt1"/>
                </a:solidFill>
                <a:latin typeface="Calibri"/>
                <a:ea typeface="Arial"/>
              </a:rPr>
              <a:t>Получить консультацию: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1800" b="1" strike="noStrike" spc="-1" dirty="0">
                <a:solidFill>
                  <a:schemeClr val="lt1"/>
                </a:solidFill>
                <a:latin typeface="Calibri"/>
                <a:ea typeface="Arial"/>
              </a:rPr>
              <a:t>8 (843) 222-90-62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Параллелограмм 7">
            <a:extLst>
              <a:ext uri="{FF2B5EF4-FFF2-40B4-BE49-F238E27FC236}">
                <a16:creationId xmlns:a16="http://schemas.microsoft.com/office/drawing/2014/main" id="{616A5CF7-BE75-06AB-EC4D-4F06F94FA665}"/>
              </a:ext>
            </a:extLst>
          </p:cNvPr>
          <p:cNvSpPr/>
          <p:nvPr/>
        </p:nvSpPr>
        <p:spPr>
          <a:xfrm>
            <a:off x="644760" y="152670"/>
            <a:ext cx="10829520" cy="700560"/>
          </a:xfrm>
          <a:prstGeom prst="parallelogram">
            <a:avLst>
              <a:gd name="adj" fmla="val 25000"/>
            </a:avLst>
          </a:prstGeom>
          <a:solidFill>
            <a:srgbClr val="E04D39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1" strike="noStrike" cap="all" spc="-1" dirty="0">
                <a:solidFill>
                  <a:schemeClr val="lt1"/>
                </a:solidFill>
                <a:latin typeface="Arial Black"/>
                <a:ea typeface="Arial"/>
              </a:rPr>
              <a:t>Финансовые МЕРЫ ПОДДЕРЖКИ фонда поддержки предпринимательства Республики </a:t>
            </a:r>
            <a:r>
              <a:rPr lang="ru-RU" sz="1800" b="1" strike="noStrike" cap="all" spc="-1" dirty="0" err="1">
                <a:solidFill>
                  <a:schemeClr val="lt1"/>
                </a:solidFill>
                <a:latin typeface="Arial Black"/>
                <a:ea typeface="Arial"/>
              </a:rPr>
              <a:t>татарстан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object 5">
            <a:extLst>
              <a:ext uri="{FF2B5EF4-FFF2-40B4-BE49-F238E27FC236}">
                <a16:creationId xmlns:a16="http://schemas.microsoft.com/office/drawing/2014/main" id="{78FAEFDC-FE7A-C02B-C99D-FADC4E07A2E4}"/>
              </a:ext>
            </a:extLst>
          </p:cNvPr>
          <p:cNvSpPr txBox="1"/>
          <p:nvPr/>
        </p:nvSpPr>
        <p:spPr bwMode="auto">
          <a:xfrm>
            <a:off x="506675" y="3824579"/>
            <a:ext cx="2431197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 err="1">
                <a:latin typeface="Calibri"/>
                <a:cs typeface="Calibri"/>
              </a:rPr>
              <a:t>от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lang="ru-RU" b="1" spc="-20" dirty="0">
                <a:solidFill>
                  <a:srgbClr val="00B050"/>
                </a:solidFill>
                <a:latin typeface="Calibri"/>
                <a:cs typeface="Calibri"/>
              </a:rPr>
              <a:t>1 млн</a:t>
            </a:r>
            <a:r>
              <a:rPr lang="ru-RU" b="1" spc="-5" dirty="0">
                <a:solidFill>
                  <a:srgbClr val="00B050"/>
                </a:solidFill>
                <a:latin typeface="Calibri"/>
                <a:cs typeface="Calibri"/>
              </a:rPr>
              <a:t> -</a:t>
            </a:r>
            <a:r>
              <a:rPr spc="-40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lang="ru-RU" b="1" spc="-40" dirty="0">
                <a:solidFill>
                  <a:srgbClr val="00B050"/>
                </a:solidFill>
                <a:latin typeface="Calibri"/>
                <a:cs typeface="Calibri"/>
              </a:rPr>
              <a:t>15</a:t>
            </a:r>
            <a:r>
              <a:rPr b="1" spc="-15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lang="ru-RU" b="1" spc="-15" dirty="0">
                <a:solidFill>
                  <a:srgbClr val="00B050"/>
                </a:solidFill>
                <a:latin typeface="Calibri"/>
                <a:cs typeface="Calibri"/>
              </a:rPr>
              <a:t>млн</a:t>
            </a:r>
            <a:r>
              <a:rPr b="1" spc="-5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рублей</a:t>
            </a:r>
            <a:endParaRPr dirty="0">
              <a:latin typeface="Calibri"/>
              <a:cs typeface="Calibri"/>
            </a:endParaRPr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FC344D0E-C113-5425-35E2-BD1AAB847888}"/>
              </a:ext>
            </a:extLst>
          </p:cNvPr>
          <p:cNvSpPr txBox="1"/>
          <p:nvPr/>
        </p:nvSpPr>
        <p:spPr bwMode="auto">
          <a:xfrm>
            <a:off x="520023" y="4367859"/>
            <a:ext cx="241785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600" spc="-10" dirty="0">
                <a:latin typeface="Calibri"/>
                <a:cs typeface="Calibri"/>
              </a:rPr>
              <a:t>- Залог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C4E3B0DA-2EE4-2754-108B-130110B842EA}"/>
              </a:ext>
            </a:extLst>
          </p:cNvPr>
          <p:cNvSpPr txBox="1"/>
          <p:nvPr/>
        </p:nvSpPr>
        <p:spPr bwMode="auto">
          <a:xfrm>
            <a:off x="506675" y="4650351"/>
            <a:ext cx="3949200" cy="12567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600" spc="-10" dirty="0">
                <a:latin typeface="Calibri"/>
                <a:cs typeface="Calibri"/>
              </a:rPr>
              <a:t>- Залог + поручительство НО Гарантийный Фонд РТ </a:t>
            </a:r>
            <a:r>
              <a:rPr lang="ru-RU" sz="1600" spc="-10" dirty="0">
                <a:solidFill>
                  <a:srgbClr val="00B050"/>
                </a:solidFill>
                <a:latin typeface="Calibri"/>
                <a:cs typeface="Calibri"/>
              </a:rPr>
              <a:t>(продукт Даман - утвержден Советом </a:t>
            </a:r>
            <a:r>
              <a:rPr lang="ru-RU" sz="1600" spc="-10" dirty="0" err="1">
                <a:solidFill>
                  <a:srgbClr val="00B050"/>
                </a:solidFill>
                <a:latin typeface="Calibri"/>
                <a:cs typeface="Calibri"/>
              </a:rPr>
              <a:t>Улемов</a:t>
            </a:r>
            <a:r>
              <a:rPr lang="ru-RU" sz="1600" spc="-10" dirty="0">
                <a:solidFill>
                  <a:srgbClr val="00B050"/>
                </a:solidFill>
                <a:latin typeface="Calibri"/>
                <a:cs typeface="Calibri"/>
              </a:rPr>
              <a:t> ДУМ РТ, как дозволенный согласно канонам исламского права) </a:t>
            </a:r>
            <a:r>
              <a:rPr lang="ru-RU" sz="1600" spc="-10" dirty="0">
                <a:latin typeface="Calibri"/>
                <a:cs typeface="Calibri"/>
              </a:rPr>
              <a:t>до 50% от суммы поддержки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79F4C25-F4C7-8227-580D-A1BA8FEE002B}"/>
              </a:ext>
            </a:extLst>
          </p:cNvPr>
          <p:cNvSpPr txBox="1"/>
          <p:nvPr/>
        </p:nvSpPr>
        <p:spPr>
          <a:xfrm>
            <a:off x="294049" y="951007"/>
            <a:ext cx="61312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spc="-1" dirty="0">
                <a:solidFill>
                  <a:srgbClr val="C00000"/>
                </a:solidFill>
                <a:latin typeface="Calibri"/>
              </a:rPr>
              <a:t>Получить консультацию:</a:t>
            </a:r>
          </a:p>
          <a:p>
            <a:pPr>
              <a:defRPr/>
            </a:pPr>
            <a:r>
              <a:rPr lang="ru-RU" b="1" spc="-1" dirty="0">
                <a:solidFill>
                  <a:srgbClr val="C00000"/>
                </a:solidFill>
                <a:latin typeface="Calibri"/>
              </a:rPr>
              <a:t>8(843)222-90-62 (доб. 244,249,236)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9F9A5A3-D1BB-4079-8896-164B6D41556A}"/>
              </a:ext>
            </a:extLst>
          </p:cNvPr>
          <p:cNvSpPr txBox="1"/>
          <p:nvPr/>
        </p:nvSpPr>
        <p:spPr>
          <a:xfrm>
            <a:off x="429624" y="3134573"/>
            <a:ext cx="353278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562212"/>
                </a:solidFill>
                <a:latin typeface="Calibri"/>
                <a:ea typeface="Arial"/>
              </a:rPr>
              <a:t>Обеспечение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2" name="object 7"/>
          <p:cNvPicPr/>
          <p:nvPr/>
        </p:nvPicPr>
        <p:blipFill>
          <a:blip r:embed="rId2"/>
          <a:stretch/>
        </p:blipFill>
        <p:spPr>
          <a:xfrm>
            <a:off x="13544280" y="293760"/>
            <a:ext cx="913680" cy="455040"/>
          </a:xfrm>
          <a:prstGeom prst="rect">
            <a:avLst/>
          </a:prstGeom>
          <a:ln w="0">
            <a:noFill/>
          </a:ln>
        </p:spPr>
      </p:pic>
      <p:sp>
        <p:nvSpPr>
          <p:cNvPr id="1124" name="object 41"/>
          <p:cNvSpPr/>
          <p:nvPr/>
        </p:nvSpPr>
        <p:spPr>
          <a:xfrm flipH="1">
            <a:off x="-42480" y="-2880"/>
            <a:ext cx="1128960" cy="1395000"/>
          </a:xfrm>
          <a:custGeom>
            <a:avLst/>
            <a:gdLst>
              <a:gd name="textAreaLeft" fmla="*/ 0 w 1128960"/>
              <a:gd name="textAreaRight" fmla="*/ 1133280 w 1128960"/>
              <a:gd name="textAreaTop" fmla="*/ 0 h 1395000"/>
              <a:gd name="textAreaBottom" fmla="*/ 1400040 h 1395000"/>
            </a:gdLst>
            <a:ahLst/>
            <a:cxnLst/>
            <a:rect l="textAreaLeft" t="textAreaTop" r="textAreaRight" b="textAreaBottom"/>
            <a:pathLst>
              <a:path w="1986914" h="1986914">
                <a:moveTo>
                  <a:pt x="1986780" y="285"/>
                </a:moveTo>
                <a:lnTo>
                  <a:pt x="-84" y="285"/>
                </a:lnTo>
                <a:lnTo>
                  <a:pt x="1986780" y="1987150"/>
                </a:lnTo>
                <a:lnTo>
                  <a:pt x="1986780" y="285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100" b="0" strike="noStrike" spc="-1">
              <a:solidFill>
                <a:srgbClr val="000000"/>
              </a:solidFill>
              <a:latin typeface="Calibri"/>
              <a:ea typeface="Arial"/>
            </a:endParaRPr>
          </a:p>
        </p:txBody>
      </p:sp>
      <p:sp>
        <p:nvSpPr>
          <p:cNvPr id="1125" name="object 42"/>
          <p:cNvSpPr/>
          <p:nvPr/>
        </p:nvSpPr>
        <p:spPr>
          <a:xfrm>
            <a:off x="10667880" y="0"/>
            <a:ext cx="1519200" cy="1519200"/>
          </a:xfrm>
          <a:custGeom>
            <a:avLst/>
            <a:gdLst>
              <a:gd name="textAreaLeft" fmla="*/ 0 w 1519200"/>
              <a:gd name="textAreaRight" fmla="*/ 1523880 w 1519200"/>
              <a:gd name="textAreaTop" fmla="*/ 0 h 1519200"/>
              <a:gd name="textAreaBottom" fmla="*/ 1523880 h 1519200"/>
            </a:gdLst>
            <a:ahLst/>
            <a:cxnLst/>
            <a:rect l="textAreaLeft" t="textAreaTop" r="textAreaRight" b="textAreaBottom"/>
            <a:pathLst>
              <a:path w="2512694" h="2512695">
                <a:moveTo>
                  <a:pt x="2512186" y="285"/>
                </a:moveTo>
                <a:lnTo>
                  <a:pt x="-444" y="285"/>
                </a:lnTo>
                <a:lnTo>
                  <a:pt x="2512186" y="2512917"/>
                </a:lnTo>
                <a:lnTo>
                  <a:pt x="2512186" y="285"/>
                </a:lnTo>
                <a:close/>
              </a:path>
            </a:pathLst>
          </a:custGeom>
          <a:solidFill>
            <a:srgbClr val="E84E2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100" b="0" strike="noStrike" spc="-1">
              <a:solidFill>
                <a:srgbClr val="000000"/>
              </a:solidFill>
              <a:latin typeface="Calibri"/>
              <a:ea typeface="Arial"/>
            </a:endParaRPr>
          </a:p>
        </p:txBody>
      </p:sp>
      <p:pic>
        <p:nvPicPr>
          <p:cNvPr id="1142" name="Рисунок 5"/>
          <p:cNvPicPr/>
          <p:nvPr/>
        </p:nvPicPr>
        <p:blipFill>
          <a:blip r:embed="rId3"/>
          <a:stretch/>
        </p:blipFill>
        <p:spPr>
          <a:xfrm>
            <a:off x="695520" y="184680"/>
            <a:ext cx="780120" cy="475200"/>
          </a:xfrm>
          <a:prstGeom prst="rect">
            <a:avLst/>
          </a:prstGeom>
          <a:ln w="0">
            <a:noFill/>
          </a:ln>
        </p:spPr>
      </p:pic>
      <p:pic>
        <p:nvPicPr>
          <p:cNvPr id="1143" name="Рисунок 6"/>
          <p:cNvPicPr/>
          <p:nvPr/>
        </p:nvPicPr>
        <p:blipFill>
          <a:blip r:embed="rId4"/>
          <a:stretch/>
        </p:blipFill>
        <p:spPr>
          <a:xfrm>
            <a:off x="1496160" y="192600"/>
            <a:ext cx="9199440" cy="475200"/>
          </a:xfrm>
          <a:prstGeom prst="rect">
            <a:avLst/>
          </a:prstGeom>
          <a:ln w="0">
            <a:noFill/>
          </a:ln>
        </p:spPr>
      </p:pic>
      <p:sp>
        <p:nvSpPr>
          <p:cNvPr id="1144" name="TextBox 7"/>
          <p:cNvSpPr/>
          <p:nvPr/>
        </p:nvSpPr>
        <p:spPr>
          <a:xfrm>
            <a:off x="1854000" y="146160"/>
            <a:ext cx="9043920" cy="52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12600">
              <a:lnSpc>
                <a:spcPts val="3421"/>
              </a:lnSpc>
              <a:spcBef>
                <a:spcPts val="99"/>
              </a:spcBef>
            </a:pPr>
            <a:r>
              <a:rPr lang="ru-RU" sz="1800" b="1" strike="noStrike" cap="all" spc="-1">
                <a:solidFill>
                  <a:schemeClr val="lt1"/>
                </a:solidFill>
                <a:latin typeface="Arial Black"/>
                <a:ea typeface="DejaVu Sans"/>
              </a:rPr>
              <a:t>ЕДИНЫЙ КОНТАКТ-ЦЕНТР ПО МЕРАМ ПОДДЕРЖКИ БИЗНЕСА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48" name="Рисунок 11"/>
          <p:cNvPicPr/>
          <p:nvPr/>
        </p:nvPicPr>
        <p:blipFill>
          <a:blip r:embed="rId5"/>
          <a:stretch/>
        </p:blipFill>
        <p:spPr>
          <a:xfrm>
            <a:off x="1758240" y="826560"/>
            <a:ext cx="8674920" cy="48240"/>
          </a:xfrm>
          <a:prstGeom prst="rect">
            <a:avLst/>
          </a:prstGeom>
          <a:ln w="0">
            <a:noFill/>
          </a:ln>
        </p:spPr>
      </p:pic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B2E038AE-ABA7-4647-AEA9-DE3B88D99364}"/>
              </a:ext>
            </a:extLst>
          </p:cNvPr>
          <p:cNvGrpSpPr/>
          <p:nvPr/>
        </p:nvGrpSpPr>
        <p:grpSpPr>
          <a:xfrm>
            <a:off x="6095704" y="5695794"/>
            <a:ext cx="5893569" cy="1162206"/>
            <a:chOff x="5965382" y="5240499"/>
            <a:chExt cx="6077659" cy="1114215"/>
          </a:xfrm>
        </p:grpSpPr>
        <p:sp>
          <p:nvSpPr>
            <p:cNvPr id="44" name="Скругленный прямоугольник 6">
              <a:extLst>
                <a:ext uri="{FF2B5EF4-FFF2-40B4-BE49-F238E27FC236}">
                  <a16:creationId xmlns:a16="http://schemas.microsoft.com/office/drawing/2014/main" id="{F9AA45CC-EE8C-4C42-8F2B-494C802C105B}"/>
                </a:ext>
              </a:extLst>
            </p:cNvPr>
            <p:cNvSpPr/>
            <p:nvPr/>
          </p:nvSpPr>
          <p:spPr>
            <a:xfrm>
              <a:off x="8504087" y="5524914"/>
              <a:ext cx="1520640" cy="8298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6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090" b="0" strike="noStrike" spc="-1">
                <a:solidFill>
                  <a:schemeClr val="lt1"/>
                </a:solidFill>
                <a:latin typeface="Calibri"/>
                <a:ea typeface="Arial"/>
              </a:endParaRPr>
            </a:p>
          </p:txBody>
        </p:sp>
        <p:pic>
          <p:nvPicPr>
            <p:cNvPr id="45" name="Рисунок 30">
              <a:extLst>
                <a:ext uri="{FF2B5EF4-FFF2-40B4-BE49-F238E27FC236}">
                  <a16:creationId xmlns:a16="http://schemas.microsoft.com/office/drawing/2014/main" id="{CE0595AA-CD26-470D-B89A-05D1880A5050}"/>
                </a:ext>
              </a:extLst>
            </p:cNvPr>
            <p:cNvPicPr/>
            <p:nvPr/>
          </p:nvPicPr>
          <p:blipFill>
            <a:blip r:embed="rId6"/>
            <a:stretch/>
          </p:blipFill>
          <p:spPr>
            <a:xfrm>
              <a:off x="6643761" y="5240499"/>
              <a:ext cx="5399280" cy="645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6" name="Рисунок 6">
              <a:extLst>
                <a:ext uri="{FF2B5EF4-FFF2-40B4-BE49-F238E27FC236}">
                  <a16:creationId xmlns:a16="http://schemas.microsoft.com/office/drawing/2014/main" id="{6DFB6D68-301B-4D95-BEBD-32D78D3D8E2E}"/>
                </a:ext>
              </a:extLst>
            </p:cNvPr>
            <p:cNvPicPr/>
            <p:nvPr/>
          </p:nvPicPr>
          <p:blipFill>
            <a:blip r:embed="rId7"/>
            <a:stretch/>
          </p:blipFill>
          <p:spPr>
            <a:xfrm>
              <a:off x="7711350" y="5885619"/>
              <a:ext cx="2319322" cy="278217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7" name="Рисунок 46">
              <a:extLst>
                <a:ext uri="{FF2B5EF4-FFF2-40B4-BE49-F238E27FC236}">
                  <a16:creationId xmlns:a16="http://schemas.microsoft.com/office/drawing/2014/main" id="{A9EABF15-A23E-4477-8860-B1C450D83EE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65382" y="5389907"/>
              <a:ext cx="787857" cy="550366"/>
            </a:xfrm>
            <a:prstGeom prst="rect">
              <a:avLst/>
            </a:prstGeom>
          </p:spPr>
        </p:pic>
        <p:pic>
          <p:nvPicPr>
            <p:cNvPr id="48" name="Рисунок 1">
              <a:extLst>
                <a:ext uri="{FF2B5EF4-FFF2-40B4-BE49-F238E27FC236}">
                  <a16:creationId xmlns:a16="http://schemas.microsoft.com/office/drawing/2014/main" id="{DC5598CA-2656-472D-A4D8-EA8C0B0E604A}"/>
                </a:ext>
              </a:extLst>
            </p:cNvPr>
            <p:cNvPicPr/>
            <p:nvPr/>
          </p:nvPicPr>
          <p:blipFill>
            <a:blip r:embed="rId9"/>
            <a:stretch/>
          </p:blipFill>
          <p:spPr>
            <a:xfrm>
              <a:off x="6687406" y="5820288"/>
              <a:ext cx="890455" cy="408883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9" name="Рисунок 48">
              <a:extLst>
                <a:ext uri="{FF2B5EF4-FFF2-40B4-BE49-F238E27FC236}">
                  <a16:creationId xmlns:a16="http://schemas.microsoft.com/office/drawing/2014/main" id="{EB986542-D52A-48DD-9497-79AB8B387DE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0158216" y="5767719"/>
              <a:ext cx="1520640" cy="514019"/>
            </a:xfrm>
            <a:prstGeom prst="rect">
              <a:avLst/>
            </a:prstGeom>
          </p:spPr>
        </p:pic>
      </p:grpSp>
      <p:pic>
        <p:nvPicPr>
          <p:cNvPr id="3" name="Рисунок 30">
            <a:extLst>
              <a:ext uri="{FF2B5EF4-FFF2-40B4-BE49-F238E27FC236}">
                <a16:creationId xmlns:a16="http://schemas.microsoft.com/office/drawing/2014/main" id="{7AD2B39B-D366-0B76-05CC-8CD39F9402A9}"/>
              </a:ext>
            </a:extLst>
          </p:cNvPr>
          <p:cNvPicPr/>
          <p:nvPr/>
        </p:nvPicPr>
        <p:blipFill>
          <a:blip r:embed="rId6"/>
          <a:srcRect l="20614" t="-15142" r="48762" b="922"/>
          <a:stretch/>
        </p:blipFill>
        <p:spPr>
          <a:xfrm>
            <a:off x="0" y="1139706"/>
            <a:ext cx="1923686" cy="859626"/>
          </a:xfrm>
          <a:prstGeom prst="rect">
            <a:avLst/>
          </a:prstGeom>
          <a:ln w="0">
            <a:noFill/>
          </a:ln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44FE10DB-8BEF-C7B1-1FFA-1183E6E7E28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9033" t="9531" r="10091" b="10388"/>
          <a:stretch>
            <a:fillRect/>
          </a:stretch>
        </p:blipFill>
        <p:spPr>
          <a:xfrm>
            <a:off x="2157665" y="1003602"/>
            <a:ext cx="1373237" cy="1359734"/>
          </a:xfrm>
          <a:prstGeom prst="rect">
            <a:avLst/>
          </a:prstGeom>
        </p:spPr>
      </p:pic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E67B19CE-0A13-6F60-6083-85D54AC95938}"/>
              </a:ext>
            </a:extLst>
          </p:cNvPr>
          <p:cNvGrpSpPr/>
          <p:nvPr/>
        </p:nvGrpSpPr>
        <p:grpSpPr>
          <a:xfrm>
            <a:off x="156773" y="3087888"/>
            <a:ext cx="2000892" cy="574576"/>
            <a:chOff x="279351" y="254935"/>
            <a:chExt cx="2887077" cy="809017"/>
          </a:xfrm>
        </p:grpSpPr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id="{A2B64B8E-791E-55D6-C98D-2DB644ACA9B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9351" y="254935"/>
              <a:ext cx="1961390" cy="578631"/>
            </a:xfrm>
            <a:prstGeom prst="rect">
              <a:avLst/>
            </a:prstGeom>
          </p:spPr>
        </p:pic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id="{1BED0CAC-DCCC-8CB2-C3DF-980622ACD1E2}"/>
                </a:ext>
              </a:extLst>
            </p:cNvPr>
            <p:cNvSpPr/>
            <p:nvPr/>
          </p:nvSpPr>
          <p:spPr>
            <a:xfrm>
              <a:off x="904466" y="608928"/>
              <a:ext cx="2261962" cy="4550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500" dirty="0">
                  <a:latin typeface="Segoe UI" panose="020B0502040204020203" pitchFamily="34" charset="0"/>
                  <a:ea typeface="Open Sans" panose="020B0606030504020204" pitchFamily="34" charset="0"/>
                  <a:cs typeface="Segoe UI" panose="020B0502040204020203" pitchFamily="34" charset="0"/>
                </a:rPr>
                <a:t>АНО «ЦЕНТР КЛАСТЕРНОГО РАЗВИТИЯ </a:t>
              </a:r>
            </a:p>
            <a:p>
              <a:r>
                <a:rPr lang="ru-RU" sz="500" dirty="0">
                  <a:latin typeface="Segoe UI" panose="020B0502040204020203" pitchFamily="34" charset="0"/>
                  <a:ea typeface="Open Sans" panose="020B0606030504020204" pitchFamily="34" charset="0"/>
                  <a:cs typeface="Segoe UI" panose="020B0502040204020203" pitchFamily="34" charset="0"/>
                </a:rPr>
                <a:t>И ПРОЕКТНОГО УПРАВЛЕНИЯ </a:t>
              </a:r>
            </a:p>
            <a:p>
              <a:r>
                <a:rPr lang="ru-RU" sz="500" dirty="0">
                  <a:latin typeface="Segoe UI" panose="020B0502040204020203" pitchFamily="34" charset="0"/>
                  <a:ea typeface="Open Sans" panose="020B0606030504020204" pitchFamily="34" charset="0"/>
                  <a:cs typeface="Segoe UI" panose="020B0502040204020203" pitchFamily="34" charset="0"/>
                </a:rPr>
                <a:t>РЕСПУБЛИКИ ТАТАРСТАН»</a:t>
              </a:r>
              <a:endParaRPr lang="ru-RU" sz="600" dirty="0"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26" name="Рисунок 484">
            <a:extLst>
              <a:ext uri="{FF2B5EF4-FFF2-40B4-BE49-F238E27FC236}">
                <a16:creationId xmlns:a16="http://schemas.microsoft.com/office/drawing/2014/main" id="{5302D040-6F1C-40AD-9816-7164BAA7F7EC}"/>
              </a:ext>
            </a:extLst>
          </p:cNvPr>
          <p:cNvPicPr/>
          <p:nvPr/>
        </p:nvPicPr>
        <p:blipFill>
          <a:blip r:embed="rId13"/>
          <a:stretch/>
        </p:blipFill>
        <p:spPr>
          <a:xfrm>
            <a:off x="1993741" y="2498109"/>
            <a:ext cx="1701084" cy="1682192"/>
          </a:xfrm>
          <a:prstGeom prst="rect">
            <a:avLst/>
          </a:prstGeom>
          <a:ln w="0">
            <a:noFill/>
          </a:ln>
        </p:spPr>
      </p:pic>
      <p:sp>
        <p:nvSpPr>
          <p:cNvPr id="27" name="object 8">
            <a:extLst>
              <a:ext uri="{FF2B5EF4-FFF2-40B4-BE49-F238E27FC236}">
                <a16:creationId xmlns:a16="http://schemas.microsoft.com/office/drawing/2014/main" id="{15CFE508-256C-BB88-ACC9-DFB471CCDB0A}"/>
              </a:ext>
            </a:extLst>
          </p:cNvPr>
          <p:cNvSpPr/>
          <p:nvPr/>
        </p:nvSpPr>
        <p:spPr>
          <a:xfrm>
            <a:off x="4267830" y="1392120"/>
            <a:ext cx="1328740" cy="54539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28" name="Рисунок 6">
            <a:extLst>
              <a:ext uri="{FF2B5EF4-FFF2-40B4-BE49-F238E27FC236}">
                <a16:creationId xmlns:a16="http://schemas.microsoft.com/office/drawing/2014/main" id="{9E5C2A6A-46F6-004D-52D2-50895EE72993}"/>
              </a:ext>
            </a:extLst>
          </p:cNvPr>
          <p:cNvPicPr/>
          <p:nvPr/>
        </p:nvPicPr>
        <p:blipFill>
          <a:blip r:embed="rId7"/>
          <a:stretch/>
        </p:blipFill>
        <p:spPr>
          <a:xfrm>
            <a:off x="68616" y="4838807"/>
            <a:ext cx="2033927" cy="323640"/>
          </a:xfrm>
          <a:prstGeom prst="rect">
            <a:avLst/>
          </a:prstGeom>
          <a:ln w="0">
            <a:noFill/>
          </a:ln>
        </p:spPr>
      </p:pic>
      <p:pic>
        <p:nvPicPr>
          <p:cNvPr id="29" name="Picture 2" descr="http://qrcoder.ru/code/?https%3A%2F%2Ft.me%2Fgarfondrt&amp;4&amp;0">
            <a:extLst>
              <a:ext uri="{FF2B5EF4-FFF2-40B4-BE49-F238E27FC236}">
                <a16:creationId xmlns:a16="http://schemas.microsoft.com/office/drawing/2014/main" id="{3363544D-23A1-B640-06FC-D12021A5F3A8}"/>
              </a:ext>
            </a:extLst>
          </p:cNvPr>
          <p:cNvPicPr/>
          <p:nvPr/>
        </p:nvPicPr>
        <p:blipFill>
          <a:blip r:embed="rId15"/>
          <a:srcRect l="12133" t="8237" r="7970" b="7937"/>
          <a:stretch>
            <a:fillRect/>
          </a:stretch>
        </p:blipFill>
        <p:spPr>
          <a:xfrm>
            <a:off x="2157664" y="4315074"/>
            <a:ext cx="1448705" cy="1410118"/>
          </a:xfrm>
          <a:prstGeom prst="rect">
            <a:avLst/>
          </a:prstGeom>
          <a:ln w="0">
            <a:noFill/>
          </a:ln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1B15F669-80BF-44A2-D8E3-4F4923D1EFE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368" y="885518"/>
            <a:ext cx="1649935" cy="1649935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8A0AB3E8-BA53-28B6-82A4-ADB6863CB7C8}"/>
              </a:ext>
            </a:extLst>
          </p:cNvPr>
          <p:cNvSpPr txBox="1"/>
          <p:nvPr/>
        </p:nvSpPr>
        <p:spPr>
          <a:xfrm>
            <a:off x="4064379" y="2702649"/>
            <a:ext cx="1992617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1680">
              <a:lnSpc>
                <a:spcPts val="2395"/>
              </a:lnSpc>
            </a:pPr>
            <a:r>
              <a:rPr lang="ru-RU" b="0" strike="noStrike" spc="-21" dirty="0">
                <a:solidFill>
                  <a:srgbClr val="000000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Телеграм-канал</a:t>
            </a:r>
            <a:endParaRPr lang="ru-RU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1680">
              <a:lnSpc>
                <a:spcPct val="100000"/>
              </a:lnSpc>
            </a:pPr>
            <a:r>
              <a:rPr lang="ru-RU" b="1" strike="noStrike" spc="-12" dirty="0">
                <a:solidFill>
                  <a:srgbClr val="000000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Мой бизнес Республика Татарстан</a:t>
            </a:r>
            <a:endParaRPr lang="ru-RU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" name="Рисунок 8">
            <a:extLst>
              <a:ext uri="{FF2B5EF4-FFF2-40B4-BE49-F238E27FC236}">
                <a16:creationId xmlns:a16="http://schemas.microsoft.com/office/drawing/2014/main" id="{29910AC0-E429-DEAF-5599-38C885E45C3C}"/>
              </a:ext>
            </a:extLst>
          </p:cNvPr>
          <p:cNvPicPr/>
          <p:nvPr/>
        </p:nvPicPr>
        <p:blipFill>
          <a:blip r:embed="rId17"/>
          <a:stretch/>
        </p:blipFill>
        <p:spPr>
          <a:xfrm>
            <a:off x="6088456" y="2768090"/>
            <a:ext cx="1321757" cy="1359734"/>
          </a:xfrm>
          <a:prstGeom prst="rect">
            <a:avLst/>
          </a:prstGeom>
          <a:ln w="0">
            <a:noFill/>
          </a:ln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0379F2B0-D79D-D47E-5092-CE11FD86E017}"/>
              </a:ext>
            </a:extLst>
          </p:cNvPr>
          <p:cNvSpPr txBox="1"/>
          <p:nvPr/>
        </p:nvSpPr>
        <p:spPr>
          <a:xfrm>
            <a:off x="7635858" y="1311671"/>
            <a:ext cx="199261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1680">
              <a:lnSpc>
                <a:spcPts val="2395"/>
              </a:lnSpc>
            </a:pPr>
            <a:r>
              <a:rPr lang="ru-RU" b="0" strike="noStrike" spc="-21" dirty="0">
                <a:solidFill>
                  <a:srgbClr val="000000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Телеграм-канал</a:t>
            </a:r>
            <a:endParaRPr lang="ru-RU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1680">
              <a:lnSpc>
                <a:spcPct val="100000"/>
              </a:lnSpc>
            </a:pPr>
            <a:r>
              <a:rPr lang="ru-RU" b="1" strike="noStrike" spc="-12" dirty="0">
                <a:solidFill>
                  <a:srgbClr val="000000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РЛК Республики Татарстан</a:t>
            </a:r>
            <a:endParaRPr lang="ru-RU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AB5B815-A39A-7B3E-6827-B938826E663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900360" y="1038307"/>
            <a:ext cx="1333922" cy="1325029"/>
          </a:xfrm>
          <a:prstGeom prst="rect">
            <a:avLst/>
          </a:prstGeom>
        </p:spPr>
      </p:pic>
      <p:pic>
        <p:nvPicPr>
          <p:cNvPr id="36" name="Рисунок 47" descr="Телефон">
            <a:extLst>
              <a:ext uri="{FF2B5EF4-FFF2-40B4-BE49-F238E27FC236}">
                <a16:creationId xmlns:a16="http://schemas.microsoft.com/office/drawing/2014/main" id="{72334D86-85CE-4E53-8CF4-6A319064BC46}"/>
              </a:ext>
            </a:extLst>
          </p:cNvPr>
          <p:cNvPicPr/>
          <p:nvPr/>
        </p:nvPicPr>
        <p:blipFill>
          <a:blip r:embed="rId19"/>
          <a:stretch/>
        </p:blipFill>
        <p:spPr>
          <a:xfrm>
            <a:off x="7802758" y="4335431"/>
            <a:ext cx="432000" cy="474921"/>
          </a:xfrm>
          <a:prstGeom prst="rect">
            <a:avLst/>
          </a:prstGeom>
          <a:ln w="0">
            <a:noFill/>
          </a:ln>
        </p:spPr>
      </p:pic>
      <p:grpSp>
        <p:nvGrpSpPr>
          <p:cNvPr id="37" name="object 19">
            <a:extLst>
              <a:ext uri="{FF2B5EF4-FFF2-40B4-BE49-F238E27FC236}">
                <a16:creationId xmlns:a16="http://schemas.microsoft.com/office/drawing/2014/main" id="{259B3A60-A11C-4BA2-B04C-9270CD993E02}"/>
              </a:ext>
            </a:extLst>
          </p:cNvPr>
          <p:cNvGrpSpPr/>
          <p:nvPr/>
        </p:nvGrpSpPr>
        <p:grpSpPr>
          <a:xfrm>
            <a:off x="7943300" y="5002129"/>
            <a:ext cx="207000" cy="313200"/>
            <a:chOff x="7677720" y="4120560"/>
            <a:chExt cx="207000" cy="313200"/>
          </a:xfrm>
        </p:grpSpPr>
        <p:pic>
          <p:nvPicPr>
            <p:cNvPr id="38" name="object 20">
              <a:extLst>
                <a:ext uri="{FF2B5EF4-FFF2-40B4-BE49-F238E27FC236}">
                  <a16:creationId xmlns:a16="http://schemas.microsoft.com/office/drawing/2014/main" id="{CD42CCE8-E4E0-48F4-8553-363CC0B2FACF}"/>
                </a:ext>
              </a:extLst>
            </p:cNvPr>
            <p:cNvPicPr/>
            <p:nvPr/>
          </p:nvPicPr>
          <p:blipFill>
            <a:blip r:embed="rId20"/>
            <a:stretch/>
          </p:blipFill>
          <p:spPr>
            <a:xfrm>
              <a:off x="7712280" y="4389480"/>
              <a:ext cx="144000" cy="442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39" name="object 21">
              <a:extLst>
                <a:ext uri="{FF2B5EF4-FFF2-40B4-BE49-F238E27FC236}">
                  <a16:creationId xmlns:a16="http://schemas.microsoft.com/office/drawing/2014/main" id="{201B2D13-FFE8-49D1-907E-0923FFF6188F}"/>
                </a:ext>
              </a:extLst>
            </p:cNvPr>
            <p:cNvPicPr/>
            <p:nvPr/>
          </p:nvPicPr>
          <p:blipFill>
            <a:blip r:embed="rId21"/>
            <a:stretch/>
          </p:blipFill>
          <p:spPr>
            <a:xfrm>
              <a:off x="7729920" y="4172400"/>
              <a:ext cx="103320" cy="1033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0" name="object 22">
              <a:extLst>
                <a:ext uri="{FF2B5EF4-FFF2-40B4-BE49-F238E27FC236}">
                  <a16:creationId xmlns:a16="http://schemas.microsoft.com/office/drawing/2014/main" id="{155C9B08-6F7E-46B3-93D2-3A0DA5D1C050}"/>
                </a:ext>
              </a:extLst>
            </p:cNvPr>
            <p:cNvSpPr/>
            <p:nvPr/>
          </p:nvSpPr>
          <p:spPr>
            <a:xfrm>
              <a:off x="7677720" y="4120560"/>
              <a:ext cx="207000" cy="287280"/>
            </a:xfrm>
            <a:custGeom>
              <a:avLst/>
              <a:gdLst>
                <a:gd name="textAreaLeft" fmla="*/ 0 w 207000"/>
                <a:gd name="textAreaRight" fmla="*/ 211680 w 207000"/>
                <a:gd name="textAreaTop" fmla="*/ 0 h 287280"/>
                <a:gd name="textAreaBottom" fmla="*/ 291960 h 287280"/>
              </a:gdLst>
              <a:ahLst/>
              <a:cxnLst/>
              <a:rect l="textAreaLeft" t="textAreaTop" r="textAreaRight" b="textAreaBottom"/>
              <a:pathLst>
                <a:path w="349250" h="481329">
                  <a:moveTo>
                    <a:pt x="348742" y="174625"/>
                  </a:moveTo>
                  <a:lnTo>
                    <a:pt x="342392" y="128905"/>
                  </a:lnTo>
                  <a:lnTo>
                    <a:pt x="324485" y="87376"/>
                  </a:lnTo>
                  <a:lnTo>
                    <a:pt x="320548" y="82321"/>
                  </a:lnTo>
                  <a:lnTo>
                    <a:pt x="320548" y="174625"/>
                  </a:lnTo>
                  <a:lnTo>
                    <a:pt x="315976" y="209283"/>
                  </a:lnTo>
                  <a:lnTo>
                    <a:pt x="305816" y="239509"/>
                  </a:lnTo>
                  <a:lnTo>
                    <a:pt x="294640" y="260845"/>
                  </a:lnTo>
                  <a:lnTo>
                    <a:pt x="287528" y="268973"/>
                  </a:lnTo>
                  <a:lnTo>
                    <a:pt x="174371" y="443598"/>
                  </a:lnTo>
                  <a:lnTo>
                    <a:pt x="37465" y="240906"/>
                  </a:lnTo>
                  <a:lnTo>
                    <a:pt x="27686" y="221729"/>
                  </a:lnTo>
                  <a:lnTo>
                    <a:pt x="24130" y="202552"/>
                  </a:lnTo>
                  <a:lnTo>
                    <a:pt x="23622" y="174625"/>
                  </a:lnTo>
                  <a:lnTo>
                    <a:pt x="33401" y="128524"/>
                  </a:lnTo>
                  <a:lnTo>
                    <a:pt x="55626" y="88392"/>
                  </a:lnTo>
                  <a:lnTo>
                    <a:pt x="88011" y="56642"/>
                  </a:lnTo>
                  <a:lnTo>
                    <a:pt x="128397" y="35814"/>
                  </a:lnTo>
                  <a:lnTo>
                    <a:pt x="174371" y="28321"/>
                  </a:lnTo>
                  <a:lnTo>
                    <a:pt x="220345" y="35814"/>
                  </a:lnTo>
                  <a:lnTo>
                    <a:pt x="260477" y="56642"/>
                  </a:lnTo>
                  <a:lnTo>
                    <a:pt x="292100" y="88392"/>
                  </a:lnTo>
                  <a:lnTo>
                    <a:pt x="313055" y="128524"/>
                  </a:lnTo>
                  <a:lnTo>
                    <a:pt x="320548" y="174625"/>
                  </a:lnTo>
                  <a:lnTo>
                    <a:pt x="320548" y="82321"/>
                  </a:lnTo>
                  <a:lnTo>
                    <a:pt x="296926" y="51943"/>
                  </a:lnTo>
                  <a:lnTo>
                    <a:pt x="266700" y="28321"/>
                  </a:lnTo>
                  <a:lnTo>
                    <a:pt x="220091" y="6350"/>
                  </a:lnTo>
                  <a:lnTo>
                    <a:pt x="174371" y="0"/>
                  </a:lnTo>
                  <a:lnTo>
                    <a:pt x="128778" y="6350"/>
                  </a:lnTo>
                  <a:lnTo>
                    <a:pt x="87249" y="24257"/>
                  </a:lnTo>
                  <a:lnTo>
                    <a:pt x="51816" y="51943"/>
                  </a:lnTo>
                  <a:lnTo>
                    <a:pt x="24257" y="87376"/>
                  </a:lnTo>
                  <a:lnTo>
                    <a:pt x="6350" y="128905"/>
                  </a:lnTo>
                  <a:lnTo>
                    <a:pt x="0" y="174625"/>
                  </a:lnTo>
                  <a:lnTo>
                    <a:pt x="5207" y="212839"/>
                  </a:lnTo>
                  <a:lnTo>
                    <a:pt x="17145" y="246494"/>
                  </a:lnTo>
                  <a:lnTo>
                    <a:pt x="29845" y="271513"/>
                  </a:lnTo>
                  <a:lnTo>
                    <a:pt x="37719" y="283070"/>
                  </a:lnTo>
                  <a:lnTo>
                    <a:pt x="164973" y="476618"/>
                  </a:lnTo>
                  <a:lnTo>
                    <a:pt x="169672" y="481317"/>
                  </a:lnTo>
                  <a:lnTo>
                    <a:pt x="183769" y="481317"/>
                  </a:lnTo>
                  <a:lnTo>
                    <a:pt x="183769" y="476618"/>
                  </a:lnTo>
                  <a:lnTo>
                    <a:pt x="205486" y="443598"/>
                  </a:lnTo>
                  <a:lnTo>
                    <a:pt x="311023" y="283070"/>
                  </a:lnTo>
                  <a:lnTo>
                    <a:pt x="318897" y="271513"/>
                  </a:lnTo>
                  <a:lnTo>
                    <a:pt x="331724" y="246494"/>
                  </a:lnTo>
                  <a:lnTo>
                    <a:pt x="343535" y="212839"/>
                  </a:lnTo>
                  <a:lnTo>
                    <a:pt x="348742" y="174625"/>
                  </a:lnTo>
                  <a:close/>
                </a:path>
              </a:pathLst>
            </a:custGeom>
            <a:solidFill>
              <a:srgbClr val="E84E2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100" b="0" strike="noStrike" spc="-1">
                <a:solidFill>
                  <a:srgbClr val="000000"/>
                </a:solidFill>
                <a:latin typeface="Calibri"/>
                <a:ea typeface="Arial"/>
              </a:endParaRPr>
            </a:p>
          </p:txBody>
        </p:sp>
      </p:grpSp>
      <p:cxnSp>
        <p:nvCxnSpPr>
          <p:cNvPr id="41" name="Прямая соединительная линия 52">
            <a:extLst>
              <a:ext uri="{FF2B5EF4-FFF2-40B4-BE49-F238E27FC236}">
                <a16:creationId xmlns:a16="http://schemas.microsoft.com/office/drawing/2014/main" id="{D2B4C08D-A72A-46DD-9001-D1D2C9CF03F1}"/>
              </a:ext>
            </a:extLst>
          </p:cNvPr>
          <p:cNvCxnSpPr/>
          <p:nvPr/>
        </p:nvCxnSpPr>
        <p:spPr>
          <a:xfrm>
            <a:off x="7853892" y="4881225"/>
            <a:ext cx="3210480" cy="8280"/>
          </a:xfrm>
          <a:prstGeom prst="straightConnector1">
            <a:avLst/>
          </a:prstGeom>
          <a:ln w="38160">
            <a:solidFill>
              <a:srgbClr val="C79363"/>
            </a:solidFill>
            <a:prstDash val="sysDot"/>
            <a:round/>
          </a:ln>
        </p:spPr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DF11FAB2-AF27-420B-85D0-83E480574FA2}"/>
              </a:ext>
            </a:extLst>
          </p:cNvPr>
          <p:cNvSpPr txBox="1"/>
          <p:nvPr/>
        </p:nvSpPr>
        <p:spPr>
          <a:xfrm>
            <a:off x="8239708" y="4349051"/>
            <a:ext cx="299457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+7 (843) 524 90 90	</a:t>
            </a:r>
          </a:p>
          <a:p>
            <a:endParaRPr lang="ru-RU" dirty="0"/>
          </a:p>
          <a:p>
            <a:r>
              <a:rPr lang="ru-RU" dirty="0"/>
              <a:t>Казань, </a:t>
            </a:r>
          </a:p>
          <a:p>
            <a:r>
              <a:rPr lang="ru-RU" dirty="0"/>
              <a:t>ул. Петербургская 28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DF88227-8FF2-0FCD-1502-0FAFF7352A74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 l="5940" t="5978" r="8824" b="4916"/>
          <a:stretch>
            <a:fillRect/>
          </a:stretch>
        </p:blipFill>
        <p:spPr>
          <a:xfrm>
            <a:off x="6056996" y="4275174"/>
            <a:ext cx="1409519" cy="14500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9C19845-25F9-BA36-5896-12BFFC229470}"/>
              </a:ext>
            </a:extLst>
          </p:cNvPr>
          <p:cNvSpPr txBox="1"/>
          <p:nvPr/>
        </p:nvSpPr>
        <p:spPr>
          <a:xfrm>
            <a:off x="4064379" y="4402059"/>
            <a:ext cx="2362171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1680">
              <a:lnSpc>
                <a:spcPts val="2395"/>
              </a:lnSpc>
            </a:pPr>
            <a:r>
              <a:rPr lang="ru-RU" spc="-2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Канал в </a:t>
            </a:r>
            <a:r>
              <a:rPr lang="en-US" spc="-2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endParaRPr lang="ru-RU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1680">
              <a:lnSpc>
                <a:spcPct val="100000"/>
              </a:lnSpc>
            </a:pPr>
            <a:r>
              <a:rPr lang="ru-RU" b="1" strike="noStrike" spc="-12" dirty="0">
                <a:solidFill>
                  <a:srgbClr val="000000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Мой бизнес Республика Татарстан</a:t>
            </a:r>
            <a:endParaRPr lang="ru-RU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0484021-EFB6-4F63-B745-87FEFD3AB807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751458" y="2592918"/>
            <a:ext cx="3670110" cy="171922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Прямоугольник 85"/>
          <p:cNvSpPr/>
          <p:nvPr/>
        </p:nvSpPr>
        <p:spPr>
          <a:xfrm>
            <a:off x="6079298" y="952057"/>
            <a:ext cx="5189040" cy="700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200" b="1" strike="noStrike" spc="-1" dirty="0">
                <a:solidFill>
                  <a:srgbClr val="562212"/>
                </a:solidFill>
                <a:latin typeface="Calibri"/>
                <a:ea typeface="Arial"/>
              </a:rPr>
              <a:t>МИКРОФИНАНСОВЫЙ ПРОДУКТ</a:t>
            </a:r>
            <a:endParaRPr lang="ru-RU" sz="1200" b="0" strike="noStrike" spc="-1" dirty="0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ru-RU" sz="2800" b="1" strike="noStrike" spc="-1" dirty="0">
                <a:solidFill>
                  <a:srgbClr val="562212"/>
                </a:solidFill>
                <a:latin typeface="Calibri"/>
                <a:ea typeface="Arial"/>
              </a:rPr>
              <a:t>«Поддержка СВО»</a:t>
            </a:r>
            <a:endParaRPr lang="ru-RU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Скругленный прямоугольник 13"/>
          <p:cNvSpPr/>
          <p:nvPr/>
        </p:nvSpPr>
        <p:spPr>
          <a:xfrm>
            <a:off x="5758677" y="955656"/>
            <a:ext cx="5019557" cy="675063"/>
          </a:xfrm>
          <a:prstGeom prst="roundRect">
            <a:avLst>
              <a:gd name="adj" fmla="val 16667"/>
            </a:avLst>
          </a:prstGeom>
          <a:noFill/>
          <a:ln w="57240">
            <a:solidFill>
              <a:srgbClr val="EB5C32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ru-RU" sz="1800" b="0" strike="noStrike" spc="-1">
              <a:solidFill>
                <a:schemeClr val="lt1"/>
              </a:solidFill>
              <a:latin typeface="Calibri"/>
              <a:ea typeface="Arial"/>
            </a:endParaRPr>
          </a:p>
        </p:txBody>
      </p:sp>
      <p:sp>
        <p:nvSpPr>
          <p:cNvPr id="106" name="Прямоугольник 86"/>
          <p:cNvSpPr/>
          <p:nvPr/>
        </p:nvSpPr>
        <p:spPr>
          <a:xfrm>
            <a:off x="6532495" y="1817190"/>
            <a:ext cx="1452619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400" b="0" strike="noStrike" spc="-1" dirty="0">
                <a:solidFill>
                  <a:schemeClr val="dk1"/>
                </a:solidFill>
                <a:latin typeface="Calibri"/>
                <a:ea typeface="Arial"/>
              </a:rPr>
              <a:t>от </a:t>
            </a:r>
            <a:r>
              <a:rPr lang="ru-RU" sz="1400" b="1" strike="noStrike" spc="-1" dirty="0">
                <a:solidFill>
                  <a:srgbClr val="C00000"/>
                </a:solidFill>
                <a:latin typeface="Calibri"/>
                <a:ea typeface="Arial"/>
              </a:rPr>
              <a:t>300 тысяч 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1400" b="0" strike="noStrike" spc="-1" dirty="0">
                <a:solidFill>
                  <a:schemeClr val="dk1"/>
                </a:solidFill>
                <a:latin typeface="Calibri"/>
                <a:ea typeface="Arial"/>
              </a:rPr>
              <a:t>до </a:t>
            </a:r>
            <a:r>
              <a:rPr lang="ru-RU" sz="1400" b="1" strike="noStrike" spc="-1" dirty="0">
                <a:solidFill>
                  <a:srgbClr val="C00000"/>
                </a:solidFill>
                <a:latin typeface="Calibri"/>
                <a:ea typeface="Arial"/>
              </a:rPr>
              <a:t>5 млн </a:t>
            </a:r>
            <a:r>
              <a:rPr lang="ru-RU" sz="1400" b="0" strike="noStrike" spc="-1" dirty="0">
                <a:solidFill>
                  <a:schemeClr val="dk1"/>
                </a:solidFill>
                <a:latin typeface="Calibri"/>
                <a:ea typeface="Arial"/>
              </a:rPr>
              <a:t>рублей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Прямоугольник 87"/>
          <p:cNvSpPr/>
          <p:nvPr/>
        </p:nvSpPr>
        <p:spPr>
          <a:xfrm>
            <a:off x="6532495" y="2452622"/>
            <a:ext cx="1614201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400" b="0" strike="noStrike" spc="-1" dirty="0">
                <a:solidFill>
                  <a:schemeClr val="dk1"/>
                </a:solidFill>
                <a:latin typeface="Calibri"/>
                <a:ea typeface="Arial"/>
              </a:rPr>
              <a:t>от </a:t>
            </a:r>
            <a:r>
              <a:rPr lang="ru-RU" sz="1400" b="1" strike="noStrike" spc="-1" dirty="0">
                <a:solidFill>
                  <a:srgbClr val="C00000"/>
                </a:solidFill>
                <a:latin typeface="Calibri"/>
                <a:ea typeface="Arial"/>
              </a:rPr>
              <a:t>3</a:t>
            </a:r>
            <a:r>
              <a:rPr lang="ru-RU" sz="1400" b="1" strike="noStrike" spc="-1" dirty="0">
                <a:solidFill>
                  <a:schemeClr val="dk1"/>
                </a:solidFill>
                <a:latin typeface="Calibri"/>
                <a:ea typeface="Arial"/>
              </a:rPr>
              <a:t> </a:t>
            </a:r>
            <a:r>
              <a:rPr lang="ru-RU" sz="1400" b="0" strike="noStrike" spc="-1" dirty="0">
                <a:solidFill>
                  <a:schemeClr val="dk1"/>
                </a:solidFill>
                <a:latin typeface="Calibri"/>
                <a:ea typeface="Arial"/>
              </a:rPr>
              <a:t>до </a:t>
            </a:r>
            <a:r>
              <a:rPr lang="ru-RU" sz="1400" b="1" strike="noStrike" spc="-1" dirty="0">
                <a:solidFill>
                  <a:srgbClr val="C00000"/>
                </a:solidFill>
                <a:latin typeface="Calibri"/>
                <a:ea typeface="Arial"/>
              </a:rPr>
              <a:t>36</a:t>
            </a:r>
            <a:r>
              <a:rPr lang="ru-RU" sz="1400" b="0" strike="noStrike" spc="-1" dirty="0">
                <a:solidFill>
                  <a:schemeClr val="dk1"/>
                </a:solidFill>
                <a:latin typeface="Calibri"/>
                <a:ea typeface="Arial"/>
              </a:rPr>
              <a:t> месяцев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Прямоугольник 88"/>
          <p:cNvSpPr/>
          <p:nvPr/>
        </p:nvSpPr>
        <p:spPr>
          <a:xfrm>
            <a:off x="6428372" y="2758052"/>
            <a:ext cx="3417840" cy="73721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400" b="1" strike="noStrike" spc="-1" dirty="0">
                <a:solidFill>
                  <a:srgbClr val="C00000"/>
                </a:solidFill>
                <a:latin typeface="Calibri"/>
                <a:ea typeface="Arial"/>
              </a:rPr>
              <a:t>1% годовых для всех категорий, кроме Блок 2 </a:t>
            </a:r>
            <a:r>
              <a:rPr lang="ru-RU" sz="1400" b="1" strike="noStrike" spc="-1" dirty="0" err="1">
                <a:solidFill>
                  <a:srgbClr val="C00000"/>
                </a:solidFill>
                <a:latin typeface="Calibri"/>
                <a:ea typeface="Arial"/>
              </a:rPr>
              <a:t>п.п</a:t>
            </a:r>
            <a:r>
              <a:rPr lang="ru-RU" sz="1400" b="1" strike="noStrike" spc="-1" dirty="0">
                <a:solidFill>
                  <a:srgbClr val="C00000"/>
                </a:solidFill>
                <a:latin typeface="Calibri"/>
                <a:ea typeface="Arial"/>
              </a:rPr>
              <a:t>. а</a:t>
            </a:r>
            <a:br>
              <a:rPr lang="ru-RU" sz="1400" b="1" strike="noStrike" spc="-1" dirty="0">
                <a:solidFill>
                  <a:srgbClr val="C00000"/>
                </a:solidFill>
                <a:latin typeface="Calibri"/>
                <a:ea typeface="Arial"/>
              </a:rPr>
            </a:br>
            <a:r>
              <a:rPr lang="ru-RU" sz="1400" b="1" strike="noStrike" spc="-1" dirty="0">
                <a:solidFill>
                  <a:srgbClr val="C00000"/>
                </a:solidFill>
                <a:latin typeface="Calibri"/>
                <a:ea typeface="Arial"/>
              </a:rPr>
              <a:t>8% годовых для категорий Блок 2 </a:t>
            </a:r>
            <a:r>
              <a:rPr lang="ru-RU" sz="1400" b="1" strike="noStrike" spc="-1" dirty="0" err="1">
                <a:solidFill>
                  <a:srgbClr val="C00000"/>
                </a:solidFill>
                <a:latin typeface="Calibri"/>
                <a:ea typeface="Arial"/>
              </a:rPr>
              <a:t>п.п</a:t>
            </a:r>
            <a:r>
              <a:rPr lang="ru-RU" sz="1400" b="1" strike="noStrike" spc="-1" dirty="0">
                <a:solidFill>
                  <a:srgbClr val="C00000"/>
                </a:solidFill>
                <a:latin typeface="Calibri"/>
                <a:ea typeface="Arial"/>
              </a:rPr>
              <a:t>. а)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9" name="Picture 26" descr="https://stomatologspb.ru/wp-content/uploads/ruble_PNG26.png"/>
          <p:cNvPicPr/>
          <p:nvPr/>
        </p:nvPicPr>
        <p:blipFill>
          <a:blip r:embed="rId2"/>
          <a:stretch/>
        </p:blipFill>
        <p:spPr>
          <a:xfrm>
            <a:off x="6069812" y="1878494"/>
            <a:ext cx="358560" cy="358560"/>
          </a:xfrm>
          <a:prstGeom prst="rect">
            <a:avLst/>
          </a:prstGeom>
          <a:ln w="0">
            <a:noFill/>
          </a:ln>
        </p:spPr>
      </p:pic>
      <p:pic>
        <p:nvPicPr>
          <p:cNvPr id="110" name="Picture 27" descr="https://xn----8sbkdgnibjafxdci9g.xn--p1ai/wp-content/uploads/2019/12/srok-obuchenija.png"/>
          <p:cNvPicPr/>
          <p:nvPr/>
        </p:nvPicPr>
        <p:blipFill>
          <a:blip r:embed="rId3"/>
          <a:stretch/>
        </p:blipFill>
        <p:spPr>
          <a:xfrm>
            <a:off x="6069812" y="2367382"/>
            <a:ext cx="358560" cy="358560"/>
          </a:xfrm>
          <a:prstGeom prst="rect">
            <a:avLst/>
          </a:prstGeom>
          <a:ln w="0">
            <a:noFill/>
          </a:ln>
        </p:spPr>
      </p:pic>
      <p:pic>
        <p:nvPicPr>
          <p:cNvPr id="111" name="Picture 28" descr="https://xn--b1aqpp2b.xn----8sbg5beewf.xn--p1ai/images/9519f396-be5f-62ad-b139-a010fd802c7a.png"/>
          <p:cNvPicPr/>
          <p:nvPr/>
        </p:nvPicPr>
        <p:blipFill>
          <a:blip r:embed="rId4"/>
          <a:stretch/>
        </p:blipFill>
        <p:spPr>
          <a:xfrm>
            <a:off x="6046690" y="2883343"/>
            <a:ext cx="386280" cy="358560"/>
          </a:xfrm>
          <a:prstGeom prst="rect">
            <a:avLst/>
          </a:prstGeom>
          <a:ln w="0">
            <a:noFill/>
          </a:ln>
        </p:spPr>
      </p:pic>
      <p:sp>
        <p:nvSpPr>
          <p:cNvPr id="112" name="Прямоугольник 89"/>
          <p:cNvSpPr/>
          <p:nvPr/>
        </p:nvSpPr>
        <p:spPr>
          <a:xfrm>
            <a:off x="5068287" y="1904613"/>
            <a:ext cx="79667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400" b="1" strike="noStrike" spc="-1" dirty="0">
                <a:solidFill>
                  <a:srgbClr val="562212"/>
                </a:solidFill>
                <a:latin typeface="Calibri"/>
                <a:ea typeface="Arial"/>
              </a:rPr>
              <a:t>СУММА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Прямоугольник 90"/>
          <p:cNvSpPr/>
          <p:nvPr/>
        </p:nvSpPr>
        <p:spPr>
          <a:xfrm>
            <a:off x="5068287" y="2378325"/>
            <a:ext cx="59482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400" b="1" strike="noStrike" spc="-1" dirty="0">
                <a:solidFill>
                  <a:srgbClr val="562212"/>
                </a:solidFill>
                <a:latin typeface="Calibri"/>
                <a:ea typeface="Arial"/>
              </a:rPr>
              <a:t>СРОК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Прямоугольник 91"/>
          <p:cNvSpPr/>
          <p:nvPr/>
        </p:nvSpPr>
        <p:spPr>
          <a:xfrm>
            <a:off x="5068287" y="2927276"/>
            <a:ext cx="771535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400" b="1" strike="noStrike" spc="-1" dirty="0">
                <a:solidFill>
                  <a:srgbClr val="562212"/>
                </a:solidFill>
                <a:latin typeface="Calibri"/>
                <a:ea typeface="Arial"/>
              </a:rPr>
              <a:t>СТАВКА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" name="Рисунок 30">
            <a:extLst>
              <a:ext uri="{FF2B5EF4-FFF2-40B4-BE49-F238E27FC236}">
                <a16:creationId xmlns:a16="http://schemas.microsoft.com/office/drawing/2014/main" id="{CE253DB0-2B71-E49D-AA8F-F7E2C0F6AD4A}"/>
              </a:ext>
            </a:extLst>
          </p:cNvPr>
          <p:cNvPicPr/>
          <p:nvPr/>
        </p:nvPicPr>
        <p:blipFill>
          <a:blip r:embed="rId5"/>
          <a:srcRect l="20614" t="-15142" r="48762" b="922"/>
          <a:stretch/>
        </p:blipFill>
        <p:spPr>
          <a:xfrm>
            <a:off x="9726618" y="689285"/>
            <a:ext cx="1541720" cy="576560"/>
          </a:xfrm>
          <a:prstGeom prst="rect">
            <a:avLst/>
          </a:prstGeom>
          <a:ln w="0">
            <a:noFill/>
          </a:ln>
        </p:spPr>
      </p:pic>
      <p:sp>
        <p:nvSpPr>
          <p:cNvPr id="5" name="Параллелограмм 7">
            <a:extLst>
              <a:ext uri="{FF2B5EF4-FFF2-40B4-BE49-F238E27FC236}">
                <a16:creationId xmlns:a16="http://schemas.microsoft.com/office/drawing/2014/main" id="{119876F5-5DED-B6B4-BE66-6A1FCF47FC09}"/>
              </a:ext>
            </a:extLst>
          </p:cNvPr>
          <p:cNvSpPr/>
          <p:nvPr/>
        </p:nvSpPr>
        <p:spPr>
          <a:xfrm>
            <a:off x="595461" y="115650"/>
            <a:ext cx="10829520" cy="700560"/>
          </a:xfrm>
          <a:prstGeom prst="parallelogram">
            <a:avLst>
              <a:gd name="adj" fmla="val 25000"/>
            </a:avLst>
          </a:prstGeom>
          <a:solidFill>
            <a:srgbClr val="E04D39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1" strike="noStrike" cap="all" spc="-1" dirty="0">
                <a:solidFill>
                  <a:schemeClr val="lt1"/>
                </a:solidFill>
                <a:latin typeface="Arial Black"/>
                <a:ea typeface="Arial"/>
              </a:rPr>
              <a:t>Финансовые МЕРЫ ПОДДЕРЖКИ фонда поддержки предпринимательства Республики </a:t>
            </a:r>
            <a:r>
              <a:rPr lang="ru-RU" sz="1800" b="1" strike="noStrike" cap="all" spc="-1" dirty="0" err="1">
                <a:solidFill>
                  <a:schemeClr val="lt1"/>
                </a:solidFill>
                <a:latin typeface="Arial Black"/>
                <a:ea typeface="Arial"/>
              </a:rPr>
              <a:t>татарстан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E7E0029-A036-F627-A015-CF29B77FE0CF}"/>
              </a:ext>
            </a:extLst>
          </p:cNvPr>
          <p:cNvSpPr txBox="1"/>
          <p:nvPr/>
        </p:nvSpPr>
        <p:spPr>
          <a:xfrm>
            <a:off x="5068287" y="3616098"/>
            <a:ext cx="164495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400" b="1" spc="-1" dirty="0">
                <a:solidFill>
                  <a:srgbClr val="562212"/>
                </a:solidFill>
                <a:latin typeface="Calibri"/>
              </a:rPr>
              <a:t>ОБЕСПЕЧЕНИЕ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0" name="Рисунок 35">
            <a:extLst>
              <a:ext uri="{FF2B5EF4-FFF2-40B4-BE49-F238E27FC236}">
                <a16:creationId xmlns:a16="http://schemas.microsoft.com/office/drawing/2014/main" id="{E428A8D8-122A-490E-8C35-E93A384A5F8E}"/>
              </a:ext>
            </a:extLst>
          </p:cNvPr>
          <p:cNvPicPr/>
          <p:nvPr/>
        </p:nvPicPr>
        <p:blipFill>
          <a:blip r:embed="rId6"/>
          <a:srcRect t="1691" r="61227"/>
          <a:stretch/>
        </p:blipFill>
        <p:spPr>
          <a:xfrm>
            <a:off x="319842" y="1069390"/>
            <a:ext cx="4262673" cy="5331960"/>
          </a:xfrm>
          <a:prstGeom prst="rect">
            <a:avLst/>
          </a:prstGeom>
          <a:ln w="0">
            <a:noFill/>
          </a:ln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644CBF7E-30E3-4A23-BE54-DFD9AD4E905F}"/>
              </a:ext>
            </a:extLst>
          </p:cNvPr>
          <p:cNvSpPr txBox="1"/>
          <p:nvPr/>
        </p:nvSpPr>
        <p:spPr>
          <a:xfrm>
            <a:off x="402294" y="1661981"/>
            <a:ext cx="36337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800" b="1" strike="noStrike" spc="-1" dirty="0">
                <a:solidFill>
                  <a:schemeClr val="lt1"/>
                </a:solidFill>
                <a:latin typeface="Calibri"/>
                <a:ea typeface="Arial"/>
              </a:rPr>
              <a:t>Подать заявку: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1800" b="0" strike="noStrike" spc="-1" dirty="0">
                <a:solidFill>
                  <a:schemeClr val="lt1"/>
                </a:solidFill>
                <a:latin typeface="Calibri"/>
                <a:ea typeface="Arial"/>
              </a:rPr>
              <a:t>на Цифровой платформе МСП.РФ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64DBC8D-6F06-4F2A-91F7-D532B1C446EA}"/>
              </a:ext>
            </a:extLst>
          </p:cNvPr>
          <p:cNvSpPr txBox="1"/>
          <p:nvPr/>
        </p:nvSpPr>
        <p:spPr>
          <a:xfrm>
            <a:off x="402287" y="2442949"/>
            <a:ext cx="29354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800" b="1" strike="noStrike" spc="-1" dirty="0">
                <a:solidFill>
                  <a:schemeClr val="lt1"/>
                </a:solidFill>
                <a:latin typeface="Calibri"/>
                <a:ea typeface="Arial"/>
              </a:rPr>
              <a:t>Получить консультацию: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1800" b="1" strike="noStrike" spc="-1" dirty="0">
                <a:solidFill>
                  <a:schemeClr val="lt1"/>
                </a:solidFill>
                <a:latin typeface="Calibri"/>
                <a:ea typeface="Arial"/>
              </a:rPr>
              <a:t>8 (843) 222-90-62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2BB5EA1-DD56-4F13-A686-80CC6DAF1877}"/>
              </a:ext>
            </a:extLst>
          </p:cNvPr>
          <p:cNvSpPr txBox="1"/>
          <p:nvPr/>
        </p:nvSpPr>
        <p:spPr>
          <a:xfrm>
            <a:off x="6367765" y="3526307"/>
            <a:ext cx="5504393" cy="3508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0880" algn="just" defTabSz="914400">
              <a:lnSpc>
                <a:spcPct val="100000"/>
              </a:lnSpc>
              <a:tabLst>
                <a:tab pos="270360" algn="l"/>
              </a:tabLst>
            </a:pPr>
            <a:r>
              <a:rPr lang="ru-RU" sz="1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– поручительство Гарантийного Фонда РТ 70% от суммы микрозайма + поручительство физического лица либо индивидуального предпринимателя, либо юридического лица;</a:t>
            </a:r>
          </a:p>
          <a:p>
            <a:pPr marL="20880" algn="just" defTabSz="914400">
              <a:lnSpc>
                <a:spcPct val="100000"/>
              </a:lnSpc>
              <a:tabLst>
                <a:tab pos="270360" algn="l"/>
              </a:tabLst>
            </a:pPr>
            <a:r>
              <a:rPr lang="ru-RU" sz="1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- залог имущества стоимостью (с учетом К 0,7) не менее 100% от суммы микрозайма;</a:t>
            </a:r>
          </a:p>
          <a:p>
            <a:pPr marL="20880" algn="just" defTabSz="914400">
              <a:lnSpc>
                <a:spcPct val="100000"/>
              </a:lnSpc>
              <a:tabLst>
                <a:tab pos="270360" algn="l"/>
              </a:tabLst>
            </a:pPr>
            <a:r>
              <a:rPr lang="ru-RU" sz="1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- поручительство Гарантийного Фонда РТ до 70% от суммы микрозайма + залог имущества стоимостью (с учетом К 0,7) не менее 30% от суммы микрозайма.</a:t>
            </a:r>
          </a:p>
          <a:p>
            <a:pPr marL="20880" algn="just" defTabSz="914400">
              <a:lnSpc>
                <a:spcPct val="100000"/>
              </a:lnSpc>
              <a:tabLst>
                <a:tab pos="270360" algn="l"/>
              </a:tabLst>
            </a:pPr>
            <a:r>
              <a:rPr lang="ru-RU" sz="1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-  гарантия АО «Корпорация МСП» 70% от суммы микрозайма + поручительство Гарантийного Фонда РТ 20% от суммы микрозайма + поручительство физического лица либо индивидуального предпринимателя, либо юридического лица 10% от суммы микрозайма (только для субъектов МСП, зарегистрированных не более 11 месяцев, соответствующих </a:t>
            </a:r>
            <a:r>
              <a:rPr lang="ru-RU" sz="1400" b="0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пп</a:t>
            </a:r>
            <a:r>
              <a:rPr lang="ru-RU" sz="1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. а), б), в) блока 1 и б), в), г), д), е) блока 2).</a:t>
            </a:r>
          </a:p>
          <a:p>
            <a:pPr marL="20880" algn="just" defTabSz="914400">
              <a:lnSpc>
                <a:spcPct val="100000"/>
              </a:lnSpc>
              <a:tabLst>
                <a:tab pos="270360" algn="l"/>
              </a:tabLst>
            </a:pPr>
            <a:endParaRPr lang="ru-RU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Прямоугольник 85"/>
          <p:cNvSpPr/>
          <p:nvPr/>
        </p:nvSpPr>
        <p:spPr>
          <a:xfrm>
            <a:off x="3670012" y="834060"/>
            <a:ext cx="5189040" cy="62948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100" b="1" strike="noStrike" spc="-1" dirty="0">
                <a:solidFill>
                  <a:srgbClr val="562212"/>
                </a:solidFill>
                <a:latin typeface="Calibri"/>
                <a:ea typeface="Arial"/>
              </a:rPr>
              <a:t>МИКРОФИНАНСОВЫЙ ПРОДУКТ</a:t>
            </a:r>
            <a:endParaRPr lang="ru-RU" sz="1100" b="0" strike="noStrike" spc="-1" dirty="0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562212"/>
                </a:solidFill>
                <a:latin typeface="Calibri"/>
                <a:ea typeface="Arial"/>
              </a:rPr>
              <a:t>«Поддержка СВО»</a:t>
            </a:r>
            <a:endParaRPr lang="ru-RU" sz="2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Скругленный прямоугольник 13"/>
          <p:cNvSpPr/>
          <p:nvPr/>
        </p:nvSpPr>
        <p:spPr>
          <a:xfrm>
            <a:off x="3237486" y="863911"/>
            <a:ext cx="5193480" cy="569787"/>
          </a:xfrm>
          <a:prstGeom prst="roundRect">
            <a:avLst>
              <a:gd name="adj" fmla="val 16667"/>
            </a:avLst>
          </a:prstGeom>
          <a:noFill/>
          <a:ln w="57240">
            <a:solidFill>
              <a:srgbClr val="EB5C32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ru-RU" sz="1800" b="0" strike="noStrike" spc="-1">
              <a:solidFill>
                <a:schemeClr val="lt1"/>
              </a:solidFill>
              <a:latin typeface="Calibri"/>
              <a:ea typeface="Arial"/>
            </a:endParaRPr>
          </a:p>
        </p:txBody>
      </p:sp>
      <p:pic>
        <p:nvPicPr>
          <p:cNvPr id="3" name="Рисунок 30">
            <a:extLst>
              <a:ext uri="{FF2B5EF4-FFF2-40B4-BE49-F238E27FC236}">
                <a16:creationId xmlns:a16="http://schemas.microsoft.com/office/drawing/2014/main" id="{CE253DB0-2B71-E49D-AA8F-F7E2C0F6AD4A}"/>
              </a:ext>
            </a:extLst>
          </p:cNvPr>
          <p:cNvPicPr/>
          <p:nvPr/>
        </p:nvPicPr>
        <p:blipFill>
          <a:blip r:embed="rId3"/>
          <a:srcRect l="20614" t="-15142" r="48762" b="922"/>
          <a:stretch/>
        </p:blipFill>
        <p:spPr>
          <a:xfrm>
            <a:off x="7731736" y="676080"/>
            <a:ext cx="1541720" cy="576560"/>
          </a:xfrm>
          <a:prstGeom prst="rect">
            <a:avLst/>
          </a:prstGeom>
          <a:ln w="0">
            <a:noFill/>
          </a:ln>
        </p:spPr>
      </p:pic>
      <p:sp>
        <p:nvSpPr>
          <p:cNvPr id="5" name="Параллелограмм 7">
            <a:extLst>
              <a:ext uri="{FF2B5EF4-FFF2-40B4-BE49-F238E27FC236}">
                <a16:creationId xmlns:a16="http://schemas.microsoft.com/office/drawing/2014/main" id="{119876F5-5DED-B6B4-BE66-6A1FCF47FC09}"/>
              </a:ext>
            </a:extLst>
          </p:cNvPr>
          <p:cNvSpPr/>
          <p:nvPr/>
        </p:nvSpPr>
        <p:spPr>
          <a:xfrm>
            <a:off x="242047" y="115650"/>
            <a:ext cx="11483788" cy="576560"/>
          </a:xfrm>
          <a:prstGeom prst="parallelogram">
            <a:avLst>
              <a:gd name="adj" fmla="val 25000"/>
            </a:avLst>
          </a:prstGeom>
          <a:solidFill>
            <a:srgbClr val="E04D39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1" strike="noStrike" cap="all" spc="-1" dirty="0">
                <a:solidFill>
                  <a:schemeClr val="lt1"/>
                </a:solidFill>
                <a:latin typeface="Arial Black"/>
                <a:ea typeface="Arial"/>
              </a:rPr>
              <a:t>Финансовые МЕРЫ ПОДДЕРЖКИ фонда поддержки предпринимательства Республики </a:t>
            </a:r>
            <a:r>
              <a:rPr lang="ru-RU" sz="1800" b="1" strike="noStrike" cap="all" spc="-1" dirty="0" err="1">
                <a:solidFill>
                  <a:schemeClr val="lt1"/>
                </a:solidFill>
                <a:latin typeface="Arial Black"/>
                <a:ea typeface="Arial"/>
              </a:rPr>
              <a:t>татарстан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Прямоугольник 20">
            <a:extLst>
              <a:ext uri="{FF2B5EF4-FFF2-40B4-BE49-F238E27FC236}">
                <a16:creationId xmlns:a16="http://schemas.microsoft.com/office/drawing/2014/main" id="{5BA74F56-D081-4A1E-9FAD-0777867534B4}"/>
              </a:ext>
            </a:extLst>
          </p:cNvPr>
          <p:cNvSpPr/>
          <p:nvPr/>
        </p:nvSpPr>
        <p:spPr>
          <a:xfrm>
            <a:off x="675038" y="1780802"/>
            <a:ext cx="11178988" cy="415353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just" defTabSz="914400">
              <a:lnSpc>
                <a:spcPct val="100000"/>
              </a:lnSpc>
              <a:buClr>
                <a:srgbClr val="C79363"/>
              </a:buClr>
              <a:tabLst>
                <a:tab pos="0" algn="l"/>
              </a:tabLst>
            </a:pPr>
            <a:r>
              <a:rPr lang="ru-RU" sz="1200" spc="-15" dirty="0">
                <a:latin typeface="Calibri"/>
                <a:ea typeface="Arial"/>
              </a:rPr>
              <a:t>Блок 1:</a:t>
            </a:r>
          </a:p>
          <a:p>
            <a:pPr marL="285750" indent="-285750" algn="just" defTabSz="914400">
              <a:lnSpc>
                <a:spcPct val="100000"/>
              </a:lnSpc>
              <a:buClr>
                <a:srgbClr val="C79363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ru-RU" sz="1200" spc="-15" dirty="0">
                <a:latin typeface="Calibri"/>
                <a:ea typeface="Arial"/>
              </a:rPr>
              <a:t>а) гражданин вернувшийся с СВО, зарегистрированный в качестве индивидуального предпринимателя, либо</a:t>
            </a:r>
          </a:p>
          <a:p>
            <a:pPr marL="285750" indent="-285750" algn="just">
              <a:buClr>
                <a:srgbClr val="C79363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ru-RU" sz="1200" spc="-15" dirty="0">
                <a:latin typeface="Calibri"/>
                <a:ea typeface="Arial"/>
              </a:rPr>
              <a:t>б) юридическое лицо создано гражданами (гражданином) вернувшийся с СВО, а их доля (акции) в уставном капитале юридического лица составляет не менее 50%, либо</a:t>
            </a:r>
          </a:p>
          <a:p>
            <a:pPr marL="285750" indent="-285750" algn="just">
              <a:buClr>
                <a:srgbClr val="C79363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ru-RU" sz="1200" spc="-15" dirty="0">
                <a:latin typeface="Calibri"/>
                <a:ea typeface="Arial"/>
              </a:rPr>
              <a:t>в) юридическое лицо, в котором единоличным исполнительным органом является гражданин вернувшийся с СВО, либо</a:t>
            </a:r>
          </a:p>
          <a:p>
            <a:pPr algn="just" defTabSz="914400">
              <a:lnSpc>
                <a:spcPct val="100000"/>
              </a:lnSpc>
              <a:buClr>
                <a:srgbClr val="C79363"/>
              </a:buClr>
              <a:tabLst>
                <a:tab pos="0" algn="l"/>
              </a:tabLst>
            </a:pPr>
            <a:r>
              <a:rPr lang="ru-RU" sz="1200" spc="-15" dirty="0">
                <a:latin typeface="Calibri"/>
                <a:ea typeface="Arial"/>
              </a:rPr>
              <a:t>Блок 2:</a:t>
            </a:r>
          </a:p>
          <a:p>
            <a:pPr marL="285750" indent="-285750" algn="just" defTabSz="914400">
              <a:lnSpc>
                <a:spcPct val="100000"/>
              </a:lnSpc>
              <a:buClr>
                <a:srgbClr val="C79363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ru-RU" sz="1200" spc="-15" dirty="0">
                <a:latin typeface="Calibri"/>
                <a:ea typeface="Arial"/>
              </a:rPr>
              <a:t>а) направил на военную службу в зону СВО одного и более военнообязанных работников, либо</a:t>
            </a:r>
          </a:p>
          <a:p>
            <a:pPr marL="285750" indent="-285750" algn="just">
              <a:buClr>
                <a:srgbClr val="C79363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ru-RU" sz="1200" spc="-15" dirty="0">
                <a:latin typeface="Calibri"/>
                <a:ea typeface="Arial"/>
              </a:rPr>
              <a:t>б) индивидуальный предприниматель является супругой (супругом), сыном, дочерью гражданина вернувшийся с СВО, находящегося на военной службе в зоне СВО , либо</a:t>
            </a:r>
          </a:p>
          <a:p>
            <a:pPr marL="285750" indent="-285750" algn="just">
              <a:buClr>
                <a:srgbClr val="C79363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ru-RU" sz="1200" spc="-15" dirty="0">
                <a:latin typeface="Calibri"/>
                <a:ea typeface="Arial"/>
              </a:rPr>
              <a:t>в) индивидуальный предприниматель является супругой (супругом), сыном, дочерью гражданина вернувшегося с СВО, либо</a:t>
            </a:r>
          </a:p>
          <a:p>
            <a:pPr marL="285750" indent="-285750" algn="just" defTabSz="914400">
              <a:lnSpc>
                <a:spcPct val="100000"/>
              </a:lnSpc>
              <a:buClr>
                <a:srgbClr val="C79363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ru-RU" sz="1200" spc="-15" dirty="0">
                <a:latin typeface="Calibri"/>
                <a:ea typeface="Arial"/>
              </a:rPr>
              <a:t>г) юридическое лицо создано супругами (супругом/ супругой), сыновьями, дочерями граждан, а их доля в уставном капитале юридического лица составляет не менее 50%, либо</a:t>
            </a:r>
          </a:p>
          <a:p>
            <a:pPr marL="285750" indent="-285750" algn="just">
              <a:buClr>
                <a:srgbClr val="C79363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ru-RU" sz="1200" spc="-15" dirty="0">
                <a:latin typeface="Calibri"/>
                <a:ea typeface="Arial"/>
              </a:rPr>
              <a:t>д) индивидуальный предприниматель является вдовой (вдовцом), сыном, дочерью гражданина вернувшегося с СВО, погибшего на военной службе в зоне СВО, либо</a:t>
            </a:r>
          </a:p>
          <a:p>
            <a:pPr marL="285750" indent="-285750" algn="just" defTabSz="914400">
              <a:lnSpc>
                <a:spcPct val="100000"/>
              </a:lnSpc>
              <a:buClr>
                <a:srgbClr val="C79363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ru-RU" sz="1200" spc="-15" dirty="0">
                <a:latin typeface="Calibri"/>
                <a:ea typeface="Arial"/>
              </a:rPr>
              <a:t>е) юридическое лицо создано вдовами (вдовцами), сыновьями, дочерями граждан, погибших на военной службе в зоне СВО, а их доля в уставном капитале юридического лица составляет не менее 50%, либо</a:t>
            </a:r>
          </a:p>
          <a:p>
            <a:pPr marL="285750" indent="-285750" algn="just" defTabSz="914400">
              <a:lnSpc>
                <a:spcPct val="100000"/>
              </a:lnSpc>
              <a:buClr>
                <a:srgbClr val="C79363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ru-RU" sz="1200" spc="-15" dirty="0">
                <a:latin typeface="Calibri"/>
                <a:ea typeface="Arial"/>
              </a:rPr>
              <a:t>юридическое лицо или индивидуальный предприниматель, заключившие трудовой договор по основному месту работу на полную ставку, с гражданином вернувшимся с СВО, при условии, что с даты заключения трудового договора до момента принятия Фондом решения о предоставлении микрозайма прошло более девяносто дней.</a:t>
            </a:r>
          </a:p>
          <a:p>
            <a:pPr marL="285750" indent="-285750" algn="just">
              <a:buClr>
                <a:srgbClr val="C79363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ru-RU" sz="1200" spc="-15" dirty="0">
                <a:latin typeface="Calibri"/>
                <a:ea typeface="Arial"/>
              </a:rPr>
              <a:t>субъекту МСП необходимо будет ежеквартально подтверждать трудоустройство гражданина вернувшегося с СВО (трудоустроенного на момент выдачи микрозайма либо вновь принято). В случае неподтверждения процентная ставка повышается: для приоритетных проектов 8% годовых, для иных субъектов МСП ключевая ставка ЦБ РФ на момент ее пересмотра.</a:t>
            </a:r>
          </a:p>
          <a:p>
            <a:pPr marL="285750" indent="-285750" algn="just" defTabSz="914400">
              <a:lnSpc>
                <a:spcPct val="100000"/>
              </a:lnSpc>
              <a:buClr>
                <a:srgbClr val="C79363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endParaRPr lang="ru-RU" sz="1200" spc="-15" dirty="0">
              <a:latin typeface="Calibri"/>
              <a:ea typeface="Arial"/>
            </a:endParaRPr>
          </a:p>
        </p:txBody>
      </p:sp>
      <p:sp>
        <p:nvSpPr>
          <p:cNvPr id="21" name="object 70">
            <a:extLst>
              <a:ext uri="{FF2B5EF4-FFF2-40B4-BE49-F238E27FC236}">
                <a16:creationId xmlns:a16="http://schemas.microsoft.com/office/drawing/2014/main" id="{2B8116B5-6106-4578-8121-B566D5BC7BF1}"/>
              </a:ext>
            </a:extLst>
          </p:cNvPr>
          <p:cNvSpPr/>
          <p:nvPr/>
        </p:nvSpPr>
        <p:spPr>
          <a:xfrm>
            <a:off x="4776452" y="1620552"/>
            <a:ext cx="1852200" cy="3205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algn="ctr" defTabSz="914400">
              <a:lnSpc>
                <a:spcPct val="100000"/>
              </a:lnSpc>
              <a:spcBef>
                <a:spcPts val="99"/>
              </a:spcBef>
            </a:pPr>
            <a:r>
              <a:rPr lang="ru-RU" sz="2000" b="1" spc="-12" dirty="0">
                <a:latin typeface="Calibri"/>
              </a:rPr>
              <a:t>ДЛЯ КОГО:</a:t>
            </a:r>
          </a:p>
        </p:txBody>
      </p:sp>
    </p:spTree>
    <p:extLst>
      <p:ext uri="{BB962C8B-B14F-4D97-AF65-F5344CB8AC3E}">
        <p14:creationId xmlns:p14="http://schemas.microsoft.com/office/powerpoint/2010/main" val="3162463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object 69"/>
          <p:cNvSpPr/>
          <p:nvPr/>
        </p:nvSpPr>
        <p:spPr>
          <a:xfrm>
            <a:off x="5691898" y="1179858"/>
            <a:ext cx="4893840" cy="608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defTabSz="914400">
              <a:lnSpc>
                <a:spcPts val="1386"/>
              </a:lnSpc>
              <a:spcBef>
                <a:spcPts val="99"/>
              </a:spcBef>
            </a:pPr>
            <a:r>
              <a:rPr lang="ru-RU" sz="1200" b="1" strike="noStrike" spc="-7" dirty="0">
                <a:solidFill>
                  <a:srgbClr val="552112"/>
                </a:solidFill>
                <a:latin typeface="Calibri"/>
                <a:ea typeface="Arial"/>
              </a:rPr>
              <a:t>МИКРОФИНАНСОВЫЙ</a:t>
            </a:r>
            <a:r>
              <a:rPr lang="ru-RU" sz="1200" b="1" strike="noStrike" spc="4" dirty="0">
                <a:solidFill>
                  <a:srgbClr val="552112"/>
                </a:solidFill>
                <a:latin typeface="Calibri"/>
                <a:ea typeface="Arial"/>
              </a:rPr>
              <a:t> </a:t>
            </a:r>
            <a:r>
              <a:rPr lang="ru-RU" sz="1200" b="1" strike="noStrike" spc="-15" dirty="0">
                <a:solidFill>
                  <a:srgbClr val="552112"/>
                </a:solidFill>
                <a:latin typeface="Calibri"/>
                <a:ea typeface="Arial"/>
              </a:rPr>
              <a:t>ПРОДУКТ</a:t>
            </a:r>
            <a:endParaRPr lang="ru-RU" sz="1200" b="0" strike="noStrike" spc="-1" dirty="0">
              <a:solidFill>
                <a:srgbClr val="000000"/>
              </a:solidFill>
              <a:latin typeface="Arial"/>
            </a:endParaRPr>
          </a:p>
          <a:p>
            <a:pPr marL="328320" algn="ctr" defTabSz="914400">
              <a:lnSpc>
                <a:spcPts val="3305"/>
              </a:lnSpc>
            </a:pPr>
            <a:r>
              <a:rPr lang="ru-RU" sz="2800" b="1" strike="noStrike" spc="-12" dirty="0">
                <a:solidFill>
                  <a:srgbClr val="552112"/>
                </a:solidFill>
                <a:latin typeface="Calibri"/>
                <a:ea typeface="Arial"/>
              </a:rPr>
              <a:t>«Приоритетный»</a:t>
            </a:r>
            <a:endParaRPr lang="ru-RU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object 70"/>
          <p:cNvSpPr/>
          <p:nvPr/>
        </p:nvSpPr>
        <p:spPr>
          <a:xfrm>
            <a:off x="7863904" y="2897822"/>
            <a:ext cx="1852200" cy="287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defTabSz="914400">
              <a:lnSpc>
                <a:spcPct val="100000"/>
              </a:lnSpc>
              <a:spcBef>
                <a:spcPts val="99"/>
              </a:spcBef>
            </a:pPr>
            <a:r>
              <a:rPr lang="ru-RU" sz="1800" b="0" strike="noStrike" spc="-12" dirty="0">
                <a:solidFill>
                  <a:schemeClr val="dk1"/>
                </a:solidFill>
                <a:latin typeface="Calibri"/>
                <a:ea typeface="Arial"/>
              </a:rPr>
              <a:t>от </a:t>
            </a:r>
            <a:r>
              <a:rPr lang="ru-RU" sz="1800" b="1" strike="noStrike" spc="-1" dirty="0">
                <a:solidFill>
                  <a:srgbClr val="C00000"/>
                </a:solidFill>
                <a:latin typeface="Calibri"/>
                <a:ea typeface="Arial"/>
              </a:rPr>
              <a:t>3</a:t>
            </a:r>
            <a:r>
              <a:rPr lang="ru-RU" sz="1800" b="1" strike="noStrike" spc="-15" dirty="0">
                <a:solidFill>
                  <a:srgbClr val="C00000"/>
                </a:solidFill>
                <a:latin typeface="Calibri"/>
                <a:ea typeface="Arial"/>
              </a:rPr>
              <a:t> </a:t>
            </a:r>
            <a:r>
              <a:rPr lang="ru-RU" sz="1800" b="0" strike="noStrike" spc="-7" dirty="0">
                <a:solidFill>
                  <a:schemeClr val="dk1"/>
                </a:solidFill>
                <a:latin typeface="Calibri"/>
                <a:ea typeface="Arial"/>
              </a:rPr>
              <a:t>до</a:t>
            </a:r>
            <a:r>
              <a:rPr lang="ru-RU" sz="1800" b="0" strike="noStrike" spc="-15" dirty="0">
                <a:solidFill>
                  <a:schemeClr val="dk1"/>
                </a:solidFill>
                <a:latin typeface="Calibri"/>
                <a:ea typeface="Arial"/>
              </a:rPr>
              <a:t> </a:t>
            </a:r>
            <a:r>
              <a:rPr lang="ru-RU" sz="1800" b="1" strike="noStrike" spc="-7" dirty="0">
                <a:solidFill>
                  <a:srgbClr val="C00000"/>
                </a:solidFill>
                <a:latin typeface="Calibri"/>
                <a:ea typeface="Arial"/>
              </a:rPr>
              <a:t>36</a:t>
            </a:r>
            <a:r>
              <a:rPr lang="ru-RU" sz="1800" b="1" strike="noStrike" spc="-12" dirty="0">
                <a:solidFill>
                  <a:srgbClr val="C00000"/>
                </a:solidFill>
                <a:latin typeface="Calibri"/>
                <a:ea typeface="Arial"/>
              </a:rPr>
              <a:t> </a:t>
            </a:r>
            <a:r>
              <a:rPr lang="ru-RU" sz="1800" b="0" strike="noStrike" spc="-12" dirty="0">
                <a:solidFill>
                  <a:schemeClr val="dk1"/>
                </a:solidFill>
                <a:latin typeface="Calibri"/>
                <a:ea typeface="Arial"/>
              </a:rPr>
              <a:t>месяцев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1" name="object 71"/>
          <p:cNvPicPr/>
          <p:nvPr/>
        </p:nvPicPr>
        <p:blipFill>
          <a:blip r:embed="rId2"/>
          <a:stretch/>
        </p:blipFill>
        <p:spPr>
          <a:xfrm>
            <a:off x="6726960" y="2122637"/>
            <a:ext cx="358200" cy="358200"/>
          </a:xfrm>
          <a:prstGeom prst="rect">
            <a:avLst/>
          </a:prstGeom>
          <a:ln w="0">
            <a:noFill/>
          </a:ln>
        </p:spPr>
      </p:pic>
      <p:pic>
        <p:nvPicPr>
          <p:cNvPr id="122" name="object 72"/>
          <p:cNvPicPr/>
          <p:nvPr/>
        </p:nvPicPr>
        <p:blipFill>
          <a:blip r:embed="rId3"/>
          <a:stretch/>
        </p:blipFill>
        <p:spPr>
          <a:xfrm>
            <a:off x="6726960" y="2880521"/>
            <a:ext cx="358200" cy="353520"/>
          </a:xfrm>
          <a:prstGeom prst="rect">
            <a:avLst/>
          </a:prstGeom>
          <a:ln w="0">
            <a:noFill/>
          </a:ln>
        </p:spPr>
      </p:pic>
      <p:pic>
        <p:nvPicPr>
          <p:cNvPr id="123" name="object 73"/>
          <p:cNvPicPr/>
          <p:nvPr/>
        </p:nvPicPr>
        <p:blipFill>
          <a:blip r:embed="rId4"/>
          <a:stretch/>
        </p:blipFill>
        <p:spPr>
          <a:xfrm>
            <a:off x="6697800" y="3930749"/>
            <a:ext cx="387360" cy="358200"/>
          </a:xfrm>
          <a:prstGeom prst="rect">
            <a:avLst/>
          </a:prstGeom>
          <a:ln w="0">
            <a:noFill/>
          </a:ln>
        </p:spPr>
      </p:pic>
      <p:sp>
        <p:nvSpPr>
          <p:cNvPr id="124" name="object 74"/>
          <p:cNvSpPr/>
          <p:nvPr/>
        </p:nvSpPr>
        <p:spPr>
          <a:xfrm>
            <a:off x="5509772" y="2122637"/>
            <a:ext cx="808200" cy="287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defTabSz="914400">
              <a:lnSpc>
                <a:spcPct val="100000"/>
              </a:lnSpc>
              <a:spcBef>
                <a:spcPts val="99"/>
              </a:spcBef>
            </a:pPr>
            <a:r>
              <a:rPr lang="ru-RU" sz="1800" b="1" strike="noStrike" spc="-7">
                <a:solidFill>
                  <a:srgbClr val="552112"/>
                </a:solidFill>
                <a:latin typeface="Calibri"/>
                <a:ea typeface="Arial"/>
              </a:rPr>
              <a:t>СУММА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object 75"/>
          <p:cNvSpPr/>
          <p:nvPr/>
        </p:nvSpPr>
        <p:spPr>
          <a:xfrm>
            <a:off x="5497156" y="2904721"/>
            <a:ext cx="549720" cy="287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defTabSz="914400">
              <a:lnSpc>
                <a:spcPct val="100000"/>
              </a:lnSpc>
              <a:spcBef>
                <a:spcPts val="99"/>
              </a:spcBef>
            </a:pPr>
            <a:r>
              <a:rPr lang="ru-RU" sz="1800" b="1" strike="noStrike" spc="-12" dirty="0">
                <a:solidFill>
                  <a:srgbClr val="552112"/>
                </a:solidFill>
                <a:latin typeface="Calibri"/>
                <a:ea typeface="Arial"/>
              </a:rPr>
              <a:t>С</a:t>
            </a:r>
            <a:r>
              <a:rPr lang="ru-RU" sz="1800" b="1" strike="noStrike" spc="-7" dirty="0">
                <a:solidFill>
                  <a:srgbClr val="552112"/>
                </a:solidFill>
                <a:latin typeface="Calibri"/>
                <a:ea typeface="Arial"/>
              </a:rPr>
              <a:t>РОК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object 76"/>
          <p:cNvSpPr/>
          <p:nvPr/>
        </p:nvSpPr>
        <p:spPr>
          <a:xfrm>
            <a:off x="5508608" y="3930749"/>
            <a:ext cx="775080" cy="561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defTabSz="914400">
              <a:lnSpc>
                <a:spcPct val="100000"/>
              </a:lnSpc>
              <a:spcBef>
                <a:spcPts val="99"/>
              </a:spcBef>
            </a:pPr>
            <a:r>
              <a:rPr lang="ru-RU" sz="1800" b="1" strike="noStrike" spc="-7" dirty="0">
                <a:solidFill>
                  <a:srgbClr val="552112"/>
                </a:solidFill>
                <a:latin typeface="Calibri"/>
                <a:ea typeface="Arial"/>
              </a:rPr>
              <a:t>С</a:t>
            </a:r>
            <a:r>
              <a:rPr lang="ru-RU" sz="1800" b="1" strike="noStrike" spc="-131" dirty="0">
                <a:solidFill>
                  <a:srgbClr val="552112"/>
                </a:solidFill>
                <a:latin typeface="Calibri"/>
                <a:ea typeface="Arial"/>
              </a:rPr>
              <a:t>Т</a:t>
            </a:r>
            <a:r>
              <a:rPr lang="ru-RU" sz="1800" b="1" strike="noStrike" spc="-1" dirty="0">
                <a:solidFill>
                  <a:srgbClr val="552112"/>
                </a:solidFill>
                <a:latin typeface="Calibri"/>
                <a:ea typeface="Arial"/>
              </a:rPr>
              <a:t>АВ</a:t>
            </a:r>
            <a:r>
              <a:rPr lang="ru-RU" sz="1800" b="1" strike="noStrike" spc="-12" dirty="0">
                <a:solidFill>
                  <a:srgbClr val="552112"/>
                </a:solidFill>
                <a:latin typeface="Calibri"/>
                <a:ea typeface="Arial"/>
              </a:rPr>
              <a:t>К</a:t>
            </a:r>
            <a:r>
              <a:rPr lang="ru-RU" sz="1800" b="1" strike="noStrike" spc="-1" dirty="0">
                <a:solidFill>
                  <a:srgbClr val="552112"/>
                </a:solidFill>
                <a:latin typeface="Calibri"/>
                <a:ea typeface="Arial"/>
              </a:rPr>
              <a:t>А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object 77"/>
          <p:cNvSpPr/>
          <p:nvPr/>
        </p:nvSpPr>
        <p:spPr>
          <a:xfrm>
            <a:off x="5404205" y="1095797"/>
            <a:ext cx="5050248" cy="718460"/>
          </a:xfrm>
          <a:custGeom>
            <a:avLst/>
            <a:gdLst>
              <a:gd name="textAreaLeft" fmla="*/ 0 w 5189760"/>
              <a:gd name="textAreaRight" fmla="*/ 5191200 w 5189760"/>
              <a:gd name="textAreaTop" fmla="*/ 0 h 835560"/>
              <a:gd name="textAreaBottom" fmla="*/ 837000 h 835560"/>
            </a:gdLst>
            <a:ahLst/>
            <a:cxnLst/>
            <a:rect l="textAreaLeft" t="textAreaTop" r="textAreaRight" b="textAreaBottom"/>
            <a:pathLst>
              <a:path w="5191125" h="836930">
                <a:moveTo>
                  <a:pt x="0" y="139446"/>
                </a:moveTo>
                <a:lnTo>
                  <a:pt x="7114" y="95390"/>
                </a:lnTo>
                <a:lnTo>
                  <a:pt x="26919" y="57113"/>
                </a:lnTo>
                <a:lnTo>
                  <a:pt x="57113" y="26919"/>
                </a:lnTo>
                <a:lnTo>
                  <a:pt x="95390" y="7114"/>
                </a:lnTo>
                <a:lnTo>
                  <a:pt x="139445" y="0"/>
                </a:lnTo>
                <a:lnTo>
                  <a:pt x="5051297" y="0"/>
                </a:lnTo>
                <a:lnTo>
                  <a:pt x="5095353" y="7114"/>
                </a:lnTo>
                <a:lnTo>
                  <a:pt x="5133630" y="26919"/>
                </a:lnTo>
                <a:lnTo>
                  <a:pt x="5163824" y="57113"/>
                </a:lnTo>
                <a:lnTo>
                  <a:pt x="5183629" y="95390"/>
                </a:lnTo>
                <a:lnTo>
                  <a:pt x="5190744" y="139446"/>
                </a:lnTo>
                <a:lnTo>
                  <a:pt x="5190744" y="697230"/>
                </a:lnTo>
                <a:lnTo>
                  <a:pt x="5183629" y="741285"/>
                </a:lnTo>
                <a:lnTo>
                  <a:pt x="5163824" y="779562"/>
                </a:lnTo>
                <a:lnTo>
                  <a:pt x="5133630" y="809756"/>
                </a:lnTo>
                <a:lnTo>
                  <a:pt x="5095353" y="829561"/>
                </a:lnTo>
                <a:lnTo>
                  <a:pt x="5051297" y="836676"/>
                </a:lnTo>
                <a:lnTo>
                  <a:pt x="139445" y="836676"/>
                </a:lnTo>
                <a:lnTo>
                  <a:pt x="95390" y="829561"/>
                </a:lnTo>
                <a:lnTo>
                  <a:pt x="57113" y="809756"/>
                </a:lnTo>
                <a:lnTo>
                  <a:pt x="26919" y="779562"/>
                </a:lnTo>
                <a:lnTo>
                  <a:pt x="7114" y="741285"/>
                </a:lnTo>
                <a:lnTo>
                  <a:pt x="0" y="697230"/>
                </a:lnTo>
                <a:lnTo>
                  <a:pt x="0" y="139446"/>
                </a:lnTo>
                <a:close/>
              </a:path>
            </a:pathLst>
          </a:custGeom>
          <a:noFill/>
          <a:ln w="57960">
            <a:solidFill>
              <a:srgbClr val="EB5C3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endParaRPr lang="ru-RU" sz="1800" b="0" strike="noStrike" spc="-1">
              <a:solidFill>
                <a:schemeClr val="dk1"/>
              </a:solidFill>
              <a:latin typeface="Calibri"/>
              <a:ea typeface="Arial"/>
            </a:endParaRPr>
          </a:p>
        </p:txBody>
      </p:sp>
      <p:sp>
        <p:nvSpPr>
          <p:cNvPr id="129" name="object 79"/>
          <p:cNvSpPr/>
          <p:nvPr/>
        </p:nvSpPr>
        <p:spPr>
          <a:xfrm>
            <a:off x="7863904" y="1983747"/>
            <a:ext cx="1850464" cy="56505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2600" rIns="0" bIns="0" anchor="t">
            <a:spAutoFit/>
          </a:bodyPr>
          <a:lstStyle/>
          <a:p>
            <a:pPr marL="12600" defTabSz="914400">
              <a:lnSpc>
                <a:spcPct val="100000"/>
              </a:lnSpc>
              <a:spcBef>
                <a:spcPts val="99"/>
              </a:spcBef>
            </a:pPr>
            <a:r>
              <a:rPr lang="ru-RU" sz="1800" b="0" strike="noStrike" spc="-12" dirty="0">
                <a:solidFill>
                  <a:schemeClr val="dk1"/>
                </a:solidFill>
                <a:latin typeface="Calibri"/>
                <a:ea typeface="Arial"/>
              </a:rPr>
              <a:t>от</a:t>
            </a:r>
            <a:r>
              <a:rPr lang="ru-RU" sz="1800" b="0" strike="noStrike" spc="-21" dirty="0">
                <a:solidFill>
                  <a:schemeClr val="dk1"/>
                </a:solidFill>
                <a:latin typeface="Calibri"/>
                <a:ea typeface="Arial"/>
              </a:rPr>
              <a:t> </a:t>
            </a:r>
            <a:r>
              <a:rPr lang="ru-RU" b="1" spc="-1" dirty="0">
                <a:solidFill>
                  <a:srgbClr val="C00000"/>
                </a:solidFill>
                <a:latin typeface="Calibri"/>
                <a:ea typeface="Arial"/>
              </a:rPr>
              <a:t>5</a:t>
            </a:r>
            <a:r>
              <a:rPr lang="ru-RU" sz="1800" b="1" strike="noStrike" spc="-1" dirty="0">
                <a:solidFill>
                  <a:srgbClr val="C00000"/>
                </a:solidFill>
                <a:latin typeface="Calibri"/>
                <a:ea typeface="Arial"/>
              </a:rPr>
              <a:t>00</a:t>
            </a:r>
            <a:r>
              <a:rPr lang="ru-RU" sz="1800" b="1" strike="noStrike" spc="-26" dirty="0">
                <a:solidFill>
                  <a:srgbClr val="C00000"/>
                </a:solidFill>
                <a:latin typeface="Calibri"/>
                <a:ea typeface="Arial"/>
              </a:rPr>
              <a:t> </a:t>
            </a:r>
            <a:r>
              <a:rPr lang="ru-RU" sz="1800" b="1" strike="noStrike" spc="-7" dirty="0">
                <a:solidFill>
                  <a:srgbClr val="C00000"/>
                </a:solidFill>
                <a:latin typeface="Calibri"/>
                <a:ea typeface="Arial"/>
              </a:rPr>
              <a:t>тысяч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ct val="100000"/>
              </a:lnSpc>
            </a:pPr>
            <a:r>
              <a:rPr lang="ru-RU" sz="1800" b="0" strike="noStrike" spc="-7" dirty="0">
                <a:solidFill>
                  <a:schemeClr val="dk1"/>
                </a:solidFill>
                <a:latin typeface="Calibri"/>
                <a:ea typeface="Arial"/>
              </a:rPr>
              <a:t>до</a:t>
            </a:r>
            <a:r>
              <a:rPr lang="ru-RU" sz="1800" b="0" strike="noStrike" spc="-41" dirty="0">
                <a:solidFill>
                  <a:schemeClr val="dk1"/>
                </a:solidFill>
                <a:latin typeface="Calibri"/>
                <a:ea typeface="Arial"/>
              </a:rPr>
              <a:t> </a:t>
            </a:r>
            <a:r>
              <a:rPr lang="ru-RU" sz="1800" b="1" strike="noStrike" spc="-1" dirty="0">
                <a:solidFill>
                  <a:srgbClr val="C00000"/>
                </a:solidFill>
                <a:latin typeface="Calibri"/>
                <a:ea typeface="Arial"/>
              </a:rPr>
              <a:t>5</a:t>
            </a:r>
            <a:r>
              <a:rPr lang="ru-RU" sz="1800" b="1" strike="noStrike" spc="-15" dirty="0">
                <a:solidFill>
                  <a:srgbClr val="C00000"/>
                </a:solidFill>
                <a:latin typeface="Calibri"/>
                <a:ea typeface="Arial"/>
              </a:rPr>
              <a:t> </a:t>
            </a:r>
            <a:r>
              <a:rPr lang="ru-RU" sz="1800" b="1" strike="noStrike" spc="-7" dirty="0">
                <a:solidFill>
                  <a:srgbClr val="C00000"/>
                </a:solidFill>
                <a:latin typeface="Calibri"/>
                <a:ea typeface="Arial"/>
              </a:rPr>
              <a:t>млн </a:t>
            </a:r>
            <a:r>
              <a:rPr lang="ru-RU" sz="1800" b="0" strike="noStrike" spc="-12" dirty="0">
                <a:solidFill>
                  <a:schemeClr val="dk1"/>
                </a:solidFill>
                <a:latin typeface="Calibri"/>
                <a:ea typeface="Arial"/>
              </a:rPr>
              <a:t>рублей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Прямоугольник 3"/>
          <p:cNvSpPr/>
          <p:nvPr/>
        </p:nvSpPr>
        <p:spPr>
          <a:xfrm>
            <a:off x="7859468" y="3790349"/>
            <a:ext cx="3943080" cy="63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b="1" spc="-1" dirty="0">
                <a:solidFill>
                  <a:srgbClr val="C00000"/>
                </a:solidFill>
                <a:latin typeface="Calibri"/>
                <a:ea typeface="Arial"/>
              </a:rPr>
              <a:t>8</a:t>
            </a:r>
            <a:r>
              <a:rPr lang="ru-RU" sz="1800" b="1" strike="noStrike" spc="-1" dirty="0">
                <a:solidFill>
                  <a:srgbClr val="C00000"/>
                </a:solidFill>
                <a:latin typeface="Calibri"/>
                <a:ea typeface="Arial"/>
              </a:rPr>
              <a:t>,0 % годовых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" name="Рисунок 30">
            <a:extLst>
              <a:ext uri="{FF2B5EF4-FFF2-40B4-BE49-F238E27FC236}">
                <a16:creationId xmlns:a16="http://schemas.microsoft.com/office/drawing/2014/main" id="{BC2A0561-2645-798E-BC88-87485141ED90}"/>
              </a:ext>
            </a:extLst>
          </p:cNvPr>
          <p:cNvPicPr/>
          <p:nvPr/>
        </p:nvPicPr>
        <p:blipFill>
          <a:blip r:embed="rId5"/>
          <a:srcRect l="20614" t="-15142" r="48762" b="922"/>
          <a:stretch/>
        </p:blipFill>
        <p:spPr>
          <a:xfrm>
            <a:off x="9492610" y="672949"/>
            <a:ext cx="1808664" cy="718461"/>
          </a:xfrm>
          <a:prstGeom prst="rect">
            <a:avLst/>
          </a:prstGeom>
          <a:ln w="0"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F8D6702-FCB5-FEC1-9284-87D6AD45CE44}"/>
              </a:ext>
            </a:extLst>
          </p:cNvPr>
          <p:cNvSpPr txBox="1"/>
          <p:nvPr/>
        </p:nvSpPr>
        <p:spPr>
          <a:xfrm>
            <a:off x="184488" y="2050314"/>
            <a:ext cx="121400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200" b="1" strike="noStrike" spc="-1" dirty="0">
                <a:solidFill>
                  <a:schemeClr val="lt1"/>
                </a:solidFill>
                <a:latin typeface="Calibri"/>
                <a:ea typeface="Arial"/>
              </a:rPr>
              <a:t>Подать заявку</a:t>
            </a:r>
            <a:r>
              <a:rPr lang="ru-RU" sz="1800" b="1" strike="noStrike" spc="-1" dirty="0">
                <a:solidFill>
                  <a:schemeClr val="lt1"/>
                </a:solidFill>
                <a:latin typeface="Calibri"/>
                <a:ea typeface="Arial"/>
              </a:rPr>
              <a:t>: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1800" b="0" strike="noStrike" spc="-1" dirty="0">
                <a:solidFill>
                  <a:schemeClr val="lt1"/>
                </a:solidFill>
                <a:latin typeface="Calibri"/>
                <a:ea typeface="Arial"/>
              </a:rPr>
              <a:t>на Цифровой платформе МСП.РФ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A3BBC1-44FD-E4A7-8027-67109F329BAF}"/>
              </a:ext>
            </a:extLst>
          </p:cNvPr>
          <p:cNvSpPr txBox="1"/>
          <p:nvPr/>
        </p:nvSpPr>
        <p:spPr>
          <a:xfrm>
            <a:off x="184488" y="2878922"/>
            <a:ext cx="257664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800" b="1" strike="noStrike" spc="-1" dirty="0">
                <a:solidFill>
                  <a:schemeClr val="lt1"/>
                </a:solidFill>
                <a:latin typeface="Calibri"/>
                <a:ea typeface="Arial"/>
              </a:rPr>
              <a:t>Получить консультацию: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1800" b="1" strike="noStrike" spc="-1" dirty="0">
                <a:solidFill>
                  <a:schemeClr val="lt1"/>
                </a:solidFill>
                <a:latin typeface="Calibri"/>
                <a:ea typeface="Arial"/>
              </a:rPr>
              <a:t>8 (843) 222-90-62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Параллелограмм 7">
            <a:extLst>
              <a:ext uri="{FF2B5EF4-FFF2-40B4-BE49-F238E27FC236}">
                <a16:creationId xmlns:a16="http://schemas.microsoft.com/office/drawing/2014/main" id="{73487111-AE3B-53ED-7130-839B5B5D5CE6}"/>
              </a:ext>
            </a:extLst>
          </p:cNvPr>
          <p:cNvSpPr/>
          <p:nvPr/>
        </p:nvSpPr>
        <p:spPr>
          <a:xfrm>
            <a:off x="595461" y="115650"/>
            <a:ext cx="10829520" cy="700560"/>
          </a:xfrm>
          <a:prstGeom prst="parallelogram">
            <a:avLst>
              <a:gd name="adj" fmla="val 25000"/>
            </a:avLst>
          </a:prstGeom>
          <a:solidFill>
            <a:srgbClr val="E04D39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1" strike="noStrike" cap="all" spc="-1" dirty="0">
                <a:solidFill>
                  <a:schemeClr val="lt1"/>
                </a:solidFill>
                <a:latin typeface="Arial Black"/>
                <a:ea typeface="Arial"/>
              </a:rPr>
              <a:t>Финансовые МЕРЫ ПОДДЕРЖКИ фонда поддержки предпринимательства Республики </a:t>
            </a:r>
            <a:r>
              <a:rPr lang="ru-RU" sz="1800" b="1" strike="noStrike" cap="all" spc="-1" dirty="0" err="1">
                <a:solidFill>
                  <a:schemeClr val="lt1"/>
                </a:solidFill>
                <a:latin typeface="Arial Black"/>
                <a:ea typeface="Arial"/>
              </a:rPr>
              <a:t>татарстан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5EF06B4-BC19-41BB-7C6E-775F0412F62B}"/>
              </a:ext>
            </a:extLst>
          </p:cNvPr>
          <p:cNvSpPr txBox="1"/>
          <p:nvPr/>
        </p:nvSpPr>
        <p:spPr>
          <a:xfrm>
            <a:off x="5404205" y="5272131"/>
            <a:ext cx="610339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spc="-1" dirty="0">
                <a:solidFill>
                  <a:srgbClr val="C00000"/>
                </a:solidFill>
                <a:latin typeface="Calibri"/>
              </a:rPr>
              <a:t>Подать заявку</a:t>
            </a:r>
          </a:p>
          <a:p>
            <a:pPr>
              <a:defRPr/>
            </a:pPr>
            <a:r>
              <a:rPr lang="ru-RU" b="1" spc="-1" dirty="0">
                <a:solidFill>
                  <a:srgbClr val="C00000"/>
                </a:solidFill>
                <a:latin typeface="Calibri"/>
              </a:rPr>
              <a:t>На Цифровой платформе МСП.РФ</a:t>
            </a:r>
          </a:p>
          <a:p>
            <a:pPr>
              <a:defRPr/>
            </a:pPr>
            <a:r>
              <a:rPr lang="en-US" b="1" spc="-1" dirty="0">
                <a:solidFill>
                  <a:srgbClr val="C00000"/>
                </a:solidFill>
                <a:latin typeface="Calibri"/>
              </a:rPr>
              <a:t>https://</a:t>
            </a:r>
            <a:r>
              <a:rPr lang="ru-RU" b="1" spc="-1" dirty="0">
                <a:solidFill>
                  <a:srgbClr val="C00000"/>
                </a:solidFill>
                <a:latin typeface="Calibri"/>
              </a:rPr>
              <a:t>МСП.РФ/</a:t>
            </a:r>
            <a:r>
              <a:rPr lang="en-US" b="1" spc="-1" dirty="0">
                <a:solidFill>
                  <a:srgbClr val="C00000"/>
                </a:solidFill>
                <a:latin typeface="Calibri"/>
              </a:rPr>
              <a:t>services/microloan/promo/</a:t>
            </a:r>
            <a:endParaRPr lang="ru-RU" b="1" spc="-1" dirty="0">
              <a:solidFill>
                <a:srgbClr val="C00000"/>
              </a:solidFill>
              <a:latin typeface="Calibri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DFB17B-0A45-623F-A848-B97E10E3F190}"/>
              </a:ext>
            </a:extLst>
          </p:cNvPr>
          <p:cNvSpPr txBox="1"/>
          <p:nvPr/>
        </p:nvSpPr>
        <p:spPr>
          <a:xfrm>
            <a:off x="5404205" y="4670588"/>
            <a:ext cx="61312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spc="-1" dirty="0">
                <a:solidFill>
                  <a:srgbClr val="C00000"/>
                </a:solidFill>
                <a:latin typeface="Calibri"/>
              </a:rPr>
              <a:t>Получить консультацию:</a:t>
            </a:r>
          </a:p>
          <a:p>
            <a:pPr>
              <a:defRPr/>
            </a:pPr>
            <a:r>
              <a:rPr lang="ru-RU" b="1" spc="-1" dirty="0">
                <a:solidFill>
                  <a:srgbClr val="C00000"/>
                </a:solidFill>
                <a:latin typeface="Calibri"/>
              </a:rPr>
              <a:t>8(843)222-90-62</a:t>
            </a:r>
          </a:p>
        </p:txBody>
      </p:sp>
      <p:sp>
        <p:nvSpPr>
          <p:cNvPr id="27" name="object 5">
            <a:extLst>
              <a:ext uri="{FF2B5EF4-FFF2-40B4-BE49-F238E27FC236}">
                <a16:creationId xmlns:a16="http://schemas.microsoft.com/office/drawing/2014/main" id="{58325774-B7F8-C89B-C8D0-3199E1B4CA98}"/>
              </a:ext>
            </a:extLst>
          </p:cNvPr>
          <p:cNvSpPr txBox="1"/>
          <p:nvPr/>
        </p:nvSpPr>
        <p:spPr>
          <a:xfrm>
            <a:off x="472162" y="2633241"/>
            <a:ext cx="241785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 err="1">
                <a:latin typeface="Calibri"/>
                <a:cs typeface="Calibri"/>
              </a:rPr>
              <a:t>от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lang="ru-RU" sz="1400" b="1" spc="-20" dirty="0">
                <a:solidFill>
                  <a:srgbClr val="C00000"/>
                </a:solidFill>
                <a:latin typeface="Calibri"/>
                <a:cs typeface="Calibri"/>
              </a:rPr>
              <a:t>500</a:t>
            </a:r>
            <a:r>
              <a:rPr sz="14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spc="-5" dirty="0" err="1">
                <a:solidFill>
                  <a:srgbClr val="C00000"/>
                </a:solidFill>
                <a:latin typeface="Calibri"/>
                <a:cs typeface="Calibri"/>
              </a:rPr>
              <a:t>тысяч</a:t>
            </a:r>
            <a:r>
              <a:rPr lang="ru-RU" sz="1400" b="1" spc="-5" dirty="0">
                <a:solidFill>
                  <a:srgbClr val="C00000"/>
                </a:solidFill>
                <a:latin typeface="Calibri"/>
                <a:cs typeface="Calibri"/>
              </a:rPr>
              <a:t> -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lang="ru-RU" sz="1400" b="1" spc="-40" dirty="0">
                <a:solidFill>
                  <a:srgbClr val="C00000"/>
                </a:solidFill>
                <a:latin typeface="Calibri"/>
                <a:cs typeface="Calibri"/>
              </a:rPr>
              <a:t>1</a:t>
            </a:r>
            <a:r>
              <a:rPr sz="1400" b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lang="ru-RU" sz="1400" b="1" spc="-15" dirty="0">
                <a:solidFill>
                  <a:srgbClr val="C00000"/>
                </a:solidFill>
                <a:latin typeface="Calibri"/>
                <a:cs typeface="Calibri"/>
              </a:rPr>
              <a:t>млн</a:t>
            </a:r>
            <a:r>
              <a:rPr sz="1400" b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рублей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28" name="object 5">
            <a:extLst>
              <a:ext uri="{FF2B5EF4-FFF2-40B4-BE49-F238E27FC236}">
                <a16:creationId xmlns:a16="http://schemas.microsoft.com/office/drawing/2014/main" id="{89938DD9-6B01-71C5-8FA5-8812C096549E}"/>
              </a:ext>
            </a:extLst>
          </p:cNvPr>
          <p:cNvSpPr txBox="1"/>
          <p:nvPr/>
        </p:nvSpPr>
        <p:spPr>
          <a:xfrm>
            <a:off x="476776" y="2911229"/>
            <a:ext cx="241785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spc="-10" dirty="0">
                <a:latin typeface="Calibri"/>
                <a:cs typeface="Calibri"/>
              </a:rPr>
              <a:t>- Поручительство ФЛ или ЮЛ + поручительство ГФ РТ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29" name="object 5">
            <a:extLst>
              <a:ext uri="{FF2B5EF4-FFF2-40B4-BE49-F238E27FC236}">
                <a16:creationId xmlns:a16="http://schemas.microsoft.com/office/drawing/2014/main" id="{FEA98F02-5E06-69B2-AF90-7B67130515EF}"/>
              </a:ext>
            </a:extLst>
          </p:cNvPr>
          <p:cNvSpPr txBox="1"/>
          <p:nvPr/>
        </p:nvSpPr>
        <p:spPr>
          <a:xfrm>
            <a:off x="444972" y="3359034"/>
            <a:ext cx="3319582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spc="-10" dirty="0">
                <a:latin typeface="Calibri"/>
                <a:cs typeface="Calibri"/>
              </a:rPr>
              <a:t>- Поручительство ФЛ или ЮЛ + Залог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30" name="object 5">
            <a:extLst>
              <a:ext uri="{FF2B5EF4-FFF2-40B4-BE49-F238E27FC236}">
                <a16:creationId xmlns:a16="http://schemas.microsoft.com/office/drawing/2014/main" id="{F7B29A68-FD39-0077-46CB-E2EB0D8C05C4}"/>
              </a:ext>
            </a:extLst>
          </p:cNvPr>
          <p:cNvSpPr txBox="1"/>
          <p:nvPr/>
        </p:nvSpPr>
        <p:spPr>
          <a:xfrm>
            <a:off x="444972" y="3610385"/>
            <a:ext cx="4121510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200" spc="-10" dirty="0">
                <a:latin typeface="Calibri"/>
                <a:cs typeface="Calibri"/>
              </a:rPr>
              <a:t>-  Поручительство ФЛ или ЮЛ + Залог + поручительство ГФ РТ до 50% от суммы микрозайма</a:t>
            </a:r>
            <a:endParaRPr lang="ru-RU" sz="1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200" dirty="0">
              <a:latin typeface="Calibri"/>
              <a:cs typeface="Calibri"/>
            </a:endParaRPr>
          </a:p>
        </p:txBody>
      </p:sp>
      <p:sp>
        <p:nvSpPr>
          <p:cNvPr id="96" name="object 5">
            <a:extLst>
              <a:ext uri="{FF2B5EF4-FFF2-40B4-BE49-F238E27FC236}">
                <a16:creationId xmlns:a16="http://schemas.microsoft.com/office/drawing/2014/main" id="{5839495F-D210-859F-5235-02CD4F6D2BEC}"/>
              </a:ext>
            </a:extLst>
          </p:cNvPr>
          <p:cNvSpPr txBox="1"/>
          <p:nvPr/>
        </p:nvSpPr>
        <p:spPr>
          <a:xfrm>
            <a:off x="444972" y="3994276"/>
            <a:ext cx="2705882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spc="-10" dirty="0">
                <a:latin typeface="Calibri"/>
                <a:cs typeface="Calibri"/>
              </a:rPr>
              <a:t>- Залог + поручительство ГФ РТ до 50% от суммы микрозайма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97" name="object 5">
            <a:extLst>
              <a:ext uri="{FF2B5EF4-FFF2-40B4-BE49-F238E27FC236}">
                <a16:creationId xmlns:a16="http://schemas.microsoft.com/office/drawing/2014/main" id="{141EE62F-D967-7536-21B7-76A547CB2052}"/>
              </a:ext>
            </a:extLst>
          </p:cNvPr>
          <p:cNvSpPr txBox="1"/>
          <p:nvPr/>
        </p:nvSpPr>
        <p:spPr>
          <a:xfrm>
            <a:off x="416966" y="5414737"/>
            <a:ext cx="2396277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 err="1">
                <a:latin typeface="Calibri"/>
                <a:cs typeface="Calibri"/>
              </a:rPr>
              <a:t>от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lang="ru-RU" sz="1400" b="1" spc="-20" dirty="0">
                <a:solidFill>
                  <a:srgbClr val="C00000"/>
                </a:solidFill>
                <a:latin typeface="Calibri"/>
                <a:cs typeface="Calibri"/>
              </a:rPr>
              <a:t>2 млн</a:t>
            </a:r>
            <a:r>
              <a:rPr lang="ru-RU" sz="1400" b="1" spc="-5" dirty="0">
                <a:solidFill>
                  <a:srgbClr val="C00000"/>
                </a:solidFill>
                <a:latin typeface="Calibri"/>
                <a:cs typeface="Calibri"/>
              </a:rPr>
              <a:t> -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lang="ru-RU" sz="1400" b="1" spc="-40" dirty="0">
                <a:solidFill>
                  <a:srgbClr val="C00000"/>
                </a:solidFill>
                <a:latin typeface="Calibri"/>
                <a:cs typeface="Calibri"/>
              </a:rPr>
              <a:t>5</a:t>
            </a:r>
            <a:r>
              <a:rPr sz="1400" b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lang="ru-RU" sz="1400" b="1" spc="-15" dirty="0">
                <a:solidFill>
                  <a:srgbClr val="C00000"/>
                </a:solidFill>
                <a:latin typeface="Calibri"/>
                <a:cs typeface="Calibri"/>
              </a:rPr>
              <a:t>млн</a:t>
            </a:r>
            <a:r>
              <a:rPr sz="1400" b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рублей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98" name="object 5">
            <a:extLst>
              <a:ext uri="{FF2B5EF4-FFF2-40B4-BE49-F238E27FC236}">
                <a16:creationId xmlns:a16="http://schemas.microsoft.com/office/drawing/2014/main" id="{024A1A85-11AD-B144-B60F-6076C47F7DDF}"/>
              </a:ext>
            </a:extLst>
          </p:cNvPr>
          <p:cNvSpPr txBox="1"/>
          <p:nvPr/>
        </p:nvSpPr>
        <p:spPr>
          <a:xfrm>
            <a:off x="416966" y="5926275"/>
            <a:ext cx="4121049" cy="61042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200" spc="-10" dirty="0">
                <a:latin typeface="Calibri"/>
                <a:cs typeface="Calibri"/>
              </a:rPr>
              <a:t>-  Поручительство ФЛ или ЮЛ + Залог + поручительство ГФ РТ до 50% от суммы микрозайма</a:t>
            </a:r>
            <a:endParaRPr lang="ru-RU" sz="1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400" dirty="0">
              <a:latin typeface="Calibri"/>
              <a:cs typeface="Calibri"/>
            </a:endParaRPr>
          </a:p>
        </p:txBody>
      </p:sp>
      <p:sp>
        <p:nvSpPr>
          <p:cNvPr id="99" name="object 5">
            <a:extLst>
              <a:ext uri="{FF2B5EF4-FFF2-40B4-BE49-F238E27FC236}">
                <a16:creationId xmlns:a16="http://schemas.microsoft.com/office/drawing/2014/main" id="{7D9BD2EE-C112-EF94-0546-C40C8E955254}"/>
              </a:ext>
            </a:extLst>
          </p:cNvPr>
          <p:cNvSpPr txBox="1"/>
          <p:nvPr/>
        </p:nvSpPr>
        <p:spPr>
          <a:xfrm>
            <a:off x="444972" y="5697000"/>
            <a:ext cx="3199663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spc="-10" dirty="0">
                <a:latin typeface="Calibri"/>
                <a:cs typeface="Calibri"/>
              </a:rPr>
              <a:t>- Поручительство ФЛ или ЮЛ + Залог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100" name="object 5">
            <a:extLst>
              <a:ext uri="{FF2B5EF4-FFF2-40B4-BE49-F238E27FC236}">
                <a16:creationId xmlns:a16="http://schemas.microsoft.com/office/drawing/2014/main" id="{24529D9D-4862-D939-AE94-15F34BB7D4F5}"/>
              </a:ext>
            </a:extLst>
          </p:cNvPr>
          <p:cNvSpPr txBox="1"/>
          <p:nvPr/>
        </p:nvSpPr>
        <p:spPr bwMode="auto">
          <a:xfrm>
            <a:off x="528622" y="1131029"/>
            <a:ext cx="241785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00" defTabSz="914400">
              <a:lnSpc>
                <a:spcPct val="100000"/>
              </a:lnSpc>
              <a:spcBef>
                <a:spcPts val="99"/>
              </a:spcBef>
            </a:pPr>
            <a:r>
              <a:rPr lang="ru-RU" b="1" strike="noStrike" spc="-7" dirty="0">
                <a:solidFill>
                  <a:srgbClr val="552112"/>
                </a:solidFill>
                <a:latin typeface="Calibri"/>
                <a:ea typeface="Arial"/>
              </a:rPr>
              <a:t>ОБЕСПЕЧЕНИЕ</a:t>
            </a:r>
            <a:endParaRPr lang="ru-RU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object 5">
            <a:extLst>
              <a:ext uri="{FF2B5EF4-FFF2-40B4-BE49-F238E27FC236}">
                <a16:creationId xmlns:a16="http://schemas.microsoft.com/office/drawing/2014/main" id="{5EC213B9-247F-35B0-680F-997614F17545}"/>
              </a:ext>
            </a:extLst>
          </p:cNvPr>
          <p:cNvSpPr txBox="1"/>
          <p:nvPr/>
        </p:nvSpPr>
        <p:spPr>
          <a:xfrm>
            <a:off x="9976440" y="6185051"/>
            <a:ext cx="4121510" cy="8207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200" spc="-10" dirty="0">
                <a:latin typeface="Calibri"/>
                <a:cs typeface="Calibri"/>
              </a:rPr>
              <a:t>ФЛ- физическое лицо</a:t>
            </a:r>
          </a:p>
          <a:p>
            <a:pPr marL="12700">
              <a:spcBef>
                <a:spcPts val="100"/>
              </a:spcBef>
            </a:pPr>
            <a:r>
              <a:rPr lang="ru-RU" sz="1200" spc="-10" dirty="0">
                <a:latin typeface="Calibri"/>
                <a:cs typeface="Calibri"/>
              </a:rPr>
              <a:t>ЮЛ- юридическое лицо</a:t>
            </a:r>
          </a:p>
          <a:p>
            <a:pPr marL="12700">
              <a:spcBef>
                <a:spcPts val="100"/>
              </a:spcBef>
            </a:pPr>
            <a:r>
              <a:rPr lang="ru-RU" sz="1200" spc="-10" dirty="0">
                <a:latin typeface="Calibri"/>
                <a:cs typeface="Calibri"/>
              </a:rPr>
              <a:t>ГФ РТ – НО Гарантийный Фонд РТ</a:t>
            </a:r>
            <a:endParaRPr lang="ru-RU" sz="1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400" dirty="0">
              <a:latin typeface="Calibri"/>
              <a:cs typeface="Calibri"/>
            </a:endParaRPr>
          </a:p>
        </p:txBody>
      </p:sp>
      <p:sp>
        <p:nvSpPr>
          <p:cNvPr id="33" name="object 5">
            <a:extLst>
              <a:ext uri="{FF2B5EF4-FFF2-40B4-BE49-F238E27FC236}">
                <a16:creationId xmlns:a16="http://schemas.microsoft.com/office/drawing/2014/main" id="{DD49D4FE-6615-49AA-81EF-B47FA460230A}"/>
              </a:ext>
            </a:extLst>
          </p:cNvPr>
          <p:cNvSpPr txBox="1"/>
          <p:nvPr/>
        </p:nvSpPr>
        <p:spPr>
          <a:xfrm>
            <a:off x="444972" y="4502269"/>
            <a:ext cx="241785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 err="1">
                <a:latin typeface="Calibri"/>
                <a:cs typeface="Calibri"/>
              </a:rPr>
              <a:t>от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lang="ru-RU" sz="1400" b="1" spc="-20" dirty="0">
                <a:solidFill>
                  <a:srgbClr val="C00000"/>
                </a:solidFill>
                <a:latin typeface="Calibri"/>
                <a:cs typeface="Calibri"/>
              </a:rPr>
              <a:t>1</a:t>
            </a:r>
            <a:r>
              <a:rPr sz="14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lang="ru-RU" sz="1400" b="1" spc="-25" dirty="0">
                <a:solidFill>
                  <a:srgbClr val="C00000"/>
                </a:solidFill>
                <a:latin typeface="Calibri"/>
                <a:cs typeface="Calibri"/>
              </a:rPr>
              <a:t>млн</a:t>
            </a:r>
            <a:r>
              <a:rPr lang="ru-RU" sz="1400" b="1" spc="-5" dirty="0">
                <a:solidFill>
                  <a:srgbClr val="C00000"/>
                </a:solidFill>
                <a:latin typeface="Calibri"/>
                <a:cs typeface="Calibri"/>
              </a:rPr>
              <a:t> -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lang="ru-RU" sz="1400" b="1" spc="-40" dirty="0">
                <a:solidFill>
                  <a:srgbClr val="C00000"/>
                </a:solidFill>
                <a:latin typeface="Calibri"/>
                <a:cs typeface="Calibri"/>
              </a:rPr>
              <a:t>2</a:t>
            </a:r>
            <a:r>
              <a:rPr sz="1400" b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lang="ru-RU" sz="1400" b="1" spc="-15" dirty="0">
                <a:solidFill>
                  <a:srgbClr val="C00000"/>
                </a:solidFill>
                <a:latin typeface="Calibri"/>
                <a:cs typeface="Calibri"/>
              </a:rPr>
              <a:t>млн</a:t>
            </a:r>
            <a:r>
              <a:rPr sz="1400" b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рублей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34" name="object 5">
            <a:extLst>
              <a:ext uri="{FF2B5EF4-FFF2-40B4-BE49-F238E27FC236}">
                <a16:creationId xmlns:a16="http://schemas.microsoft.com/office/drawing/2014/main" id="{8EF223CA-F4E7-45D8-A668-FD9FD8BD3F69}"/>
              </a:ext>
            </a:extLst>
          </p:cNvPr>
          <p:cNvSpPr txBox="1"/>
          <p:nvPr/>
        </p:nvSpPr>
        <p:spPr>
          <a:xfrm>
            <a:off x="450969" y="4719435"/>
            <a:ext cx="3415687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spc="-10" dirty="0">
                <a:latin typeface="Calibri"/>
                <a:cs typeface="Calibri"/>
              </a:rPr>
              <a:t>- Поручительство ФЛ или ЮЛ + Залог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35" name="object 5">
            <a:extLst>
              <a:ext uri="{FF2B5EF4-FFF2-40B4-BE49-F238E27FC236}">
                <a16:creationId xmlns:a16="http://schemas.microsoft.com/office/drawing/2014/main" id="{1D2752B1-408B-4D58-9E28-6B42ED52AF98}"/>
              </a:ext>
            </a:extLst>
          </p:cNvPr>
          <p:cNvSpPr txBox="1"/>
          <p:nvPr/>
        </p:nvSpPr>
        <p:spPr>
          <a:xfrm>
            <a:off x="448450" y="4938626"/>
            <a:ext cx="3586343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spc="-10" dirty="0">
                <a:latin typeface="Calibri"/>
                <a:cs typeface="Calibri"/>
              </a:rPr>
              <a:t>- Залог + поручительство ГФ РТ до 50% от суммы микрозайма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Прямоугольник 85"/>
          <p:cNvSpPr/>
          <p:nvPr/>
        </p:nvSpPr>
        <p:spPr>
          <a:xfrm>
            <a:off x="3591127" y="992225"/>
            <a:ext cx="4584685" cy="6666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12600" defTabSz="914400">
              <a:lnSpc>
                <a:spcPts val="1386"/>
              </a:lnSpc>
              <a:spcBef>
                <a:spcPts val="99"/>
              </a:spcBef>
            </a:pPr>
            <a:r>
              <a:rPr lang="ru-RU" sz="1100" b="1" strike="noStrike" spc="-7" dirty="0">
                <a:solidFill>
                  <a:srgbClr val="552112"/>
                </a:solidFill>
                <a:latin typeface="Calibri"/>
                <a:ea typeface="Arial"/>
              </a:rPr>
              <a:t>МИКРОФИНАНСОВЫЙ</a:t>
            </a:r>
            <a:r>
              <a:rPr lang="ru-RU" sz="1100" b="1" strike="noStrike" spc="4" dirty="0">
                <a:solidFill>
                  <a:srgbClr val="552112"/>
                </a:solidFill>
                <a:latin typeface="Calibri"/>
                <a:ea typeface="Arial"/>
              </a:rPr>
              <a:t> </a:t>
            </a:r>
            <a:r>
              <a:rPr lang="ru-RU" sz="1100" b="1" strike="noStrike" spc="-15" dirty="0">
                <a:solidFill>
                  <a:srgbClr val="552112"/>
                </a:solidFill>
                <a:latin typeface="Calibri"/>
                <a:ea typeface="Arial"/>
              </a:rPr>
              <a:t>ПРОДУКТ</a:t>
            </a:r>
            <a:endParaRPr lang="ru-RU" sz="1100" b="0" strike="noStrike" spc="-1" dirty="0">
              <a:solidFill>
                <a:srgbClr val="000000"/>
              </a:solidFill>
              <a:latin typeface="Arial"/>
            </a:endParaRPr>
          </a:p>
          <a:p>
            <a:pPr marL="328320" algn="ctr" defTabSz="914400">
              <a:lnSpc>
                <a:spcPts val="3305"/>
              </a:lnSpc>
            </a:pPr>
            <a:r>
              <a:rPr lang="ru-RU" sz="2400" b="1" strike="noStrike" spc="-12" dirty="0">
                <a:solidFill>
                  <a:srgbClr val="552112"/>
                </a:solidFill>
                <a:latin typeface="Calibri"/>
                <a:ea typeface="Arial"/>
              </a:rPr>
              <a:t>«Приоритетный»</a:t>
            </a:r>
            <a:endParaRPr lang="ru-RU" sz="2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Скругленный прямоугольник 13"/>
          <p:cNvSpPr/>
          <p:nvPr/>
        </p:nvSpPr>
        <p:spPr>
          <a:xfrm>
            <a:off x="3341764" y="970482"/>
            <a:ext cx="5284354" cy="666678"/>
          </a:xfrm>
          <a:prstGeom prst="roundRect">
            <a:avLst>
              <a:gd name="adj" fmla="val 16667"/>
            </a:avLst>
          </a:prstGeom>
          <a:noFill/>
          <a:ln w="57240">
            <a:solidFill>
              <a:srgbClr val="EB5C32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ru-RU" sz="1800" b="0" strike="noStrike" spc="-1">
              <a:solidFill>
                <a:schemeClr val="lt1"/>
              </a:solidFill>
              <a:latin typeface="Calibri"/>
              <a:ea typeface="Arial"/>
            </a:endParaRPr>
          </a:p>
        </p:txBody>
      </p:sp>
      <p:pic>
        <p:nvPicPr>
          <p:cNvPr id="3" name="Рисунок 30">
            <a:extLst>
              <a:ext uri="{FF2B5EF4-FFF2-40B4-BE49-F238E27FC236}">
                <a16:creationId xmlns:a16="http://schemas.microsoft.com/office/drawing/2014/main" id="{CE253DB0-2B71-E49D-AA8F-F7E2C0F6AD4A}"/>
              </a:ext>
            </a:extLst>
          </p:cNvPr>
          <p:cNvPicPr/>
          <p:nvPr/>
        </p:nvPicPr>
        <p:blipFill>
          <a:blip r:embed="rId2"/>
          <a:srcRect l="20614" t="-15142" r="48762" b="922"/>
          <a:stretch/>
        </p:blipFill>
        <p:spPr>
          <a:xfrm>
            <a:off x="7855258" y="671331"/>
            <a:ext cx="1541720" cy="576560"/>
          </a:xfrm>
          <a:prstGeom prst="rect">
            <a:avLst/>
          </a:prstGeom>
          <a:ln w="0">
            <a:noFill/>
          </a:ln>
        </p:spPr>
      </p:pic>
      <p:sp>
        <p:nvSpPr>
          <p:cNvPr id="5" name="Параллелограмм 7">
            <a:extLst>
              <a:ext uri="{FF2B5EF4-FFF2-40B4-BE49-F238E27FC236}">
                <a16:creationId xmlns:a16="http://schemas.microsoft.com/office/drawing/2014/main" id="{119876F5-5DED-B6B4-BE66-6A1FCF47FC09}"/>
              </a:ext>
            </a:extLst>
          </p:cNvPr>
          <p:cNvSpPr/>
          <p:nvPr/>
        </p:nvSpPr>
        <p:spPr>
          <a:xfrm>
            <a:off x="242047" y="115650"/>
            <a:ext cx="11483788" cy="576560"/>
          </a:xfrm>
          <a:prstGeom prst="parallelogram">
            <a:avLst>
              <a:gd name="adj" fmla="val 25000"/>
            </a:avLst>
          </a:prstGeom>
          <a:solidFill>
            <a:srgbClr val="E04D39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1" strike="noStrike" cap="all" spc="-1" dirty="0">
                <a:solidFill>
                  <a:schemeClr val="lt1"/>
                </a:solidFill>
                <a:latin typeface="Arial Black"/>
                <a:ea typeface="Arial"/>
              </a:rPr>
              <a:t>Финансовые МЕРЫ ПОДДЕРЖКИ фонда поддержки предпринимательства Республики </a:t>
            </a:r>
            <a:r>
              <a:rPr lang="ru-RU" sz="1800" b="1" strike="noStrike" cap="all" spc="-1" dirty="0" err="1">
                <a:solidFill>
                  <a:schemeClr val="lt1"/>
                </a:solidFill>
                <a:latin typeface="Arial Black"/>
                <a:ea typeface="Arial"/>
              </a:rPr>
              <a:t>татарстан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object 70">
            <a:extLst>
              <a:ext uri="{FF2B5EF4-FFF2-40B4-BE49-F238E27FC236}">
                <a16:creationId xmlns:a16="http://schemas.microsoft.com/office/drawing/2014/main" id="{2B8116B5-6106-4578-8121-B566D5BC7BF1}"/>
              </a:ext>
            </a:extLst>
          </p:cNvPr>
          <p:cNvSpPr/>
          <p:nvPr/>
        </p:nvSpPr>
        <p:spPr>
          <a:xfrm>
            <a:off x="5259547" y="1810248"/>
            <a:ext cx="1852200" cy="3205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algn="ctr" defTabSz="914400">
              <a:lnSpc>
                <a:spcPct val="100000"/>
              </a:lnSpc>
              <a:spcBef>
                <a:spcPts val="99"/>
              </a:spcBef>
            </a:pPr>
            <a:r>
              <a:rPr lang="ru-RU" sz="2000" b="1" spc="-12" dirty="0">
                <a:latin typeface="Calibri"/>
              </a:rPr>
              <a:t>ДЛЯ КОГО: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F1AAB9-1EA0-4689-9BE3-E1101EC0967A}"/>
              </a:ext>
            </a:extLst>
          </p:cNvPr>
          <p:cNvSpPr txBox="1"/>
          <p:nvPr/>
        </p:nvSpPr>
        <p:spPr>
          <a:xfrm>
            <a:off x="1228165" y="2062638"/>
            <a:ext cx="9914964" cy="4431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600" b="0" strike="noStrike" spc="-1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ru-RU" sz="1400" b="0" strike="noStrike" spc="-1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субъекты МСП, отвечающие хотя бы одному из требований:</a:t>
            </a:r>
            <a:endParaRPr lang="ru-RU" sz="1400" b="0" strike="noStrike" spc="-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00" b="0" strike="noStrike" spc="-1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основным видом является деятельность, входящая в раздел С «Обрабатывающие производства», раздел J «Деятельность в области информации и связи», раздел I «Деятельность гостиниц и предприятий общественного питания»; класс 71 «Деятельность в области архитектуры и инженерно-технического проектирования; технических испытаний, исследования и анализа», класс 72 «Научные исследования и разработки» раздела M «Деятельность профессиональная, научная и техническая» общероссийского классификатора видов экономической деятельности ОК 029-2014 (КДЕС Ред. 2)</a:t>
            </a:r>
            <a:r>
              <a:rPr lang="ru-RU" sz="1400" b="0" spc="-15" dirty="0">
                <a:solidFill>
                  <a:schemeClr val="dk1"/>
                </a:solidFill>
                <a:latin typeface="Calibri"/>
                <a:ea typeface="Calibri" panose="020F0502020204030204" pitchFamily="34" charset="0"/>
                <a:cs typeface="Calibri" panose="020F0502020204030204" pitchFamily="34" charset="0"/>
              </a:rPr>
              <a:t>, класс 79 «Деятельность туристических агентств и прочих организаций, предоставляющих услуги в сфере туризма» раздела N «Деятельность административная и сопутствующие дополнительные услуги»   общероссийского классификатора видов экономической деятельности ОК 029-2014 (КДЕС Ред. 2)</a:t>
            </a:r>
            <a:endParaRPr lang="ru-RU" sz="1400" b="0" strike="noStrike" spc="-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defTabSz="9144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400" b="0" strike="noStrike" spc="-1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имеющие действующие договоры аренды по объектам недвижимости из Перечней регионального и муниципального имущества, предназначенного для предоставления на льготных условиях;</a:t>
            </a:r>
            <a:endParaRPr lang="ru-RU" sz="1400" b="0" strike="noStrike" spc="-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defTabSz="9144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400" b="0" strike="noStrike" spc="-1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заключившие с Министерством экономики Республики Татарстан соглашение об осуществлении деятельности на территории индустриальных (промышленных) парков;</a:t>
            </a:r>
            <a:endParaRPr lang="ru-RU" sz="1400" b="0" strike="noStrike" spc="-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defTabSz="9144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400" b="0" strike="noStrike" spc="-1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имеющий в 202</a:t>
            </a:r>
            <a:r>
              <a:rPr lang="ru-RU" sz="1400" spc="-1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ru-RU" sz="1400" b="0" strike="noStrike" spc="-1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и/или в 202</a:t>
            </a:r>
            <a:r>
              <a:rPr lang="ru-RU" sz="1400" spc="-1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ru-RU" sz="1400" b="0" strike="noStrike" spc="-1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году действующий экспортный контракт с подтвержденной отгрузкой;</a:t>
            </a:r>
            <a:endParaRPr lang="ru-RU" sz="1400" b="0" strike="noStrike" spc="-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defTabSz="9144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400" b="0" strike="noStrike" spc="-1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состоят в реестре малых технологических компаний в соответствии с   Федеральным законом от 04.08.2023 № 478-ФЗ; </a:t>
            </a:r>
            <a:endParaRPr lang="ru-RU" sz="1400" b="0" strike="noStrike" spc="-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defTabSz="9144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400" b="0" strike="noStrike" spc="-1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реализующие приоритетные проекты, в соответствии с основным кодом общероссийского классификатора видов экономической деятельности ОК 029-2014 (КДЕС Ред. 2) установленные нормативным актом Минэкономразвития России, под залог интеллектуальной собственности.</a:t>
            </a:r>
          </a:p>
          <a:p>
            <a:pPr marL="342900" indent="-342900" defTabSz="9144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является субъектом креативной индустрии в соответствии с Федеральным законом от 08 августа 2024г. № 330-ФЗ «О развитии креативных (творческих) индустрий в Российской Федерации».</a:t>
            </a:r>
          </a:p>
        </p:txBody>
      </p:sp>
    </p:spTree>
    <p:extLst>
      <p:ext uri="{BB962C8B-B14F-4D97-AF65-F5344CB8AC3E}">
        <p14:creationId xmlns:p14="http://schemas.microsoft.com/office/powerpoint/2010/main" val="3491720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DA5FB2-FAAA-AB3B-9255-FE10E423B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object 69">
            <a:extLst>
              <a:ext uri="{FF2B5EF4-FFF2-40B4-BE49-F238E27FC236}">
                <a16:creationId xmlns:a16="http://schemas.microsoft.com/office/drawing/2014/main" id="{BDF92C5B-46EC-B383-7D74-9B8F7856576F}"/>
              </a:ext>
            </a:extLst>
          </p:cNvPr>
          <p:cNvSpPr/>
          <p:nvPr/>
        </p:nvSpPr>
        <p:spPr>
          <a:xfrm>
            <a:off x="5691898" y="1179858"/>
            <a:ext cx="4893840" cy="61545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defTabSz="914400">
              <a:lnSpc>
                <a:spcPts val="1386"/>
              </a:lnSpc>
              <a:spcBef>
                <a:spcPts val="99"/>
              </a:spcBef>
            </a:pPr>
            <a:r>
              <a:rPr lang="ru-RU" sz="1200" b="1" strike="noStrike" spc="-7" dirty="0">
                <a:solidFill>
                  <a:srgbClr val="552112"/>
                </a:solidFill>
                <a:latin typeface="Calibri"/>
                <a:ea typeface="Arial"/>
              </a:rPr>
              <a:t>МИКРОФИНАНСОВЫЙ</a:t>
            </a:r>
            <a:r>
              <a:rPr lang="ru-RU" sz="1200" b="1" strike="noStrike" spc="4" dirty="0">
                <a:solidFill>
                  <a:srgbClr val="552112"/>
                </a:solidFill>
                <a:latin typeface="Calibri"/>
                <a:ea typeface="Arial"/>
              </a:rPr>
              <a:t> </a:t>
            </a:r>
            <a:r>
              <a:rPr lang="ru-RU" sz="1200" b="1" strike="noStrike" spc="-15" dirty="0">
                <a:solidFill>
                  <a:srgbClr val="552112"/>
                </a:solidFill>
                <a:latin typeface="Calibri"/>
                <a:ea typeface="Arial"/>
              </a:rPr>
              <a:t>ПРОДУКТ</a:t>
            </a:r>
            <a:endParaRPr lang="ru-RU" sz="1200" b="0" strike="noStrike" spc="-1" dirty="0">
              <a:solidFill>
                <a:srgbClr val="000000"/>
              </a:solidFill>
              <a:latin typeface="Arial"/>
            </a:endParaRPr>
          </a:p>
          <a:p>
            <a:pPr marL="328320" algn="ctr" defTabSz="914400">
              <a:lnSpc>
                <a:spcPts val="3305"/>
              </a:lnSpc>
            </a:pPr>
            <a:r>
              <a:rPr lang="ru-RU" sz="2800" b="1" strike="noStrike" spc="-12" dirty="0">
                <a:solidFill>
                  <a:srgbClr val="552112"/>
                </a:solidFill>
                <a:latin typeface="Calibri"/>
                <a:ea typeface="Arial"/>
              </a:rPr>
              <a:t>«Легкий старт»</a:t>
            </a:r>
            <a:endParaRPr lang="ru-RU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object 70">
            <a:extLst>
              <a:ext uri="{FF2B5EF4-FFF2-40B4-BE49-F238E27FC236}">
                <a16:creationId xmlns:a16="http://schemas.microsoft.com/office/drawing/2014/main" id="{F9712A28-CA64-1D31-4905-870EE8C00EB7}"/>
              </a:ext>
            </a:extLst>
          </p:cNvPr>
          <p:cNvSpPr/>
          <p:nvPr/>
        </p:nvSpPr>
        <p:spPr>
          <a:xfrm>
            <a:off x="7863904" y="2897822"/>
            <a:ext cx="1852200" cy="287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defTabSz="914400">
              <a:lnSpc>
                <a:spcPct val="100000"/>
              </a:lnSpc>
              <a:spcBef>
                <a:spcPts val="99"/>
              </a:spcBef>
            </a:pPr>
            <a:r>
              <a:rPr lang="ru-RU" sz="1800" b="0" strike="noStrike" spc="-12" dirty="0">
                <a:solidFill>
                  <a:schemeClr val="dk1"/>
                </a:solidFill>
                <a:latin typeface="Calibri"/>
                <a:ea typeface="Arial"/>
              </a:rPr>
              <a:t>от </a:t>
            </a:r>
            <a:r>
              <a:rPr lang="ru-RU" sz="1800" b="1" strike="noStrike" spc="-1" dirty="0">
                <a:solidFill>
                  <a:srgbClr val="C00000"/>
                </a:solidFill>
                <a:latin typeface="Calibri"/>
                <a:ea typeface="Arial"/>
              </a:rPr>
              <a:t>3</a:t>
            </a:r>
            <a:r>
              <a:rPr lang="ru-RU" sz="1800" b="1" strike="noStrike" spc="-15" dirty="0">
                <a:solidFill>
                  <a:srgbClr val="C00000"/>
                </a:solidFill>
                <a:latin typeface="Calibri"/>
                <a:ea typeface="Arial"/>
              </a:rPr>
              <a:t> </a:t>
            </a:r>
            <a:r>
              <a:rPr lang="ru-RU" sz="1800" b="0" strike="noStrike" spc="-7" dirty="0">
                <a:solidFill>
                  <a:schemeClr val="dk1"/>
                </a:solidFill>
                <a:latin typeface="Calibri"/>
                <a:ea typeface="Arial"/>
              </a:rPr>
              <a:t>до</a:t>
            </a:r>
            <a:r>
              <a:rPr lang="ru-RU" sz="1800" b="0" strike="noStrike" spc="-15" dirty="0">
                <a:solidFill>
                  <a:schemeClr val="dk1"/>
                </a:solidFill>
                <a:latin typeface="Calibri"/>
                <a:ea typeface="Arial"/>
              </a:rPr>
              <a:t> </a:t>
            </a:r>
            <a:r>
              <a:rPr lang="ru-RU" sz="1800" b="1" strike="noStrike" spc="-7" dirty="0">
                <a:solidFill>
                  <a:srgbClr val="C00000"/>
                </a:solidFill>
                <a:latin typeface="Calibri"/>
                <a:ea typeface="Arial"/>
              </a:rPr>
              <a:t>36</a:t>
            </a:r>
            <a:r>
              <a:rPr lang="ru-RU" sz="1800" b="1" strike="noStrike" spc="-12" dirty="0">
                <a:solidFill>
                  <a:srgbClr val="C00000"/>
                </a:solidFill>
                <a:latin typeface="Calibri"/>
                <a:ea typeface="Arial"/>
              </a:rPr>
              <a:t> </a:t>
            </a:r>
            <a:r>
              <a:rPr lang="ru-RU" sz="1800" b="0" strike="noStrike" spc="-12" dirty="0">
                <a:solidFill>
                  <a:schemeClr val="dk1"/>
                </a:solidFill>
                <a:latin typeface="Calibri"/>
                <a:ea typeface="Arial"/>
              </a:rPr>
              <a:t>месяцев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1" name="object 71">
            <a:extLst>
              <a:ext uri="{FF2B5EF4-FFF2-40B4-BE49-F238E27FC236}">
                <a16:creationId xmlns:a16="http://schemas.microsoft.com/office/drawing/2014/main" id="{7F7F5278-E4DE-4B0A-9A95-FF127CF447EF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6726960" y="2122637"/>
            <a:ext cx="358200" cy="358200"/>
          </a:xfrm>
          <a:prstGeom prst="rect">
            <a:avLst/>
          </a:prstGeom>
          <a:ln w="0">
            <a:noFill/>
          </a:ln>
        </p:spPr>
      </p:pic>
      <p:pic>
        <p:nvPicPr>
          <p:cNvPr id="122" name="object 72">
            <a:extLst>
              <a:ext uri="{FF2B5EF4-FFF2-40B4-BE49-F238E27FC236}">
                <a16:creationId xmlns:a16="http://schemas.microsoft.com/office/drawing/2014/main" id="{FAF0AA8D-80CD-B4B4-6CE7-9BC947C9EE9D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6726960" y="2880521"/>
            <a:ext cx="358200" cy="353520"/>
          </a:xfrm>
          <a:prstGeom prst="rect">
            <a:avLst/>
          </a:prstGeom>
          <a:ln w="0">
            <a:noFill/>
          </a:ln>
        </p:spPr>
      </p:pic>
      <p:pic>
        <p:nvPicPr>
          <p:cNvPr id="123" name="object 73">
            <a:extLst>
              <a:ext uri="{FF2B5EF4-FFF2-40B4-BE49-F238E27FC236}">
                <a16:creationId xmlns:a16="http://schemas.microsoft.com/office/drawing/2014/main" id="{E33E2979-6BE6-B04E-CC6F-0D7E8C3D61CD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6697800" y="3930749"/>
            <a:ext cx="387360" cy="358200"/>
          </a:xfrm>
          <a:prstGeom prst="rect">
            <a:avLst/>
          </a:prstGeom>
          <a:ln w="0">
            <a:noFill/>
          </a:ln>
        </p:spPr>
      </p:pic>
      <p:sp>
        <p:nvSpPr>
          <p:cNvPr id="124" name="object 74">
            <a:extLst>
              <a:ext uri="{FF2B5EF4-FFF2-40B4-BE49-F238E27FC236}">
                <a16:creationId xmlns:a16="http://schemas.microsoft.com/office/drawing/2014/main" id="{83B9CAAC-9678-F908-71A0-29CBDF9AE22C}"/>
              </a:ext>
            </a:extLst>
          </p:cNvPr>
          <p:cNvSpPr/>
          <p:nvPr/>
        </p:nvSpPr>
        <p:spPr>
          <a:xfrm>
            <a:off x="5509772" y="2122637"/>
            <a:ext cx="808200" cy="287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defTabSz="914400">
              <a:lnSpc>
                <a:spcPct val="100000"/>
              </a:lnSpc>
              <a:spcBef>
                <a:spcPts val="99"/>
              </a:spcBef>
            </a:pPr>
            <a:r>
              <a:rPr lang="ru-RU" sz="1800" b="1" strike="noStrike" spc="-7">
                <a:solidFill>
                  <a:srgbClr val="552112"/>
                </a:solidFill>
                <a:latin typeface="Calibri"/>
                <a:ea typeface="Arial"/>
              </a:rPr>
              <a:t>СУММА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object 75">
            <a:extLst>
              <a:ext uri="{FF2B5EF4-FFF2-40B4-BE49-F238E27FC236}">
                <a16:creationId xmlns:a16="http://schemas.microsoft.com/office/drawing/2014/main" id="{5C7EEF4E-9D03-39DF-1FFC-288D4737C0A3}"/>
              </a:ext>
            </a:extLst>
          </p:cNvPr>
          <p:cNvSpPr/>
          <p:nvPr/>
        </p:nvSpPr>
        <p:spPr>
          <a:xfrm>
            <a:off x="5497156" y="2904721"/>
            <a:ext cx="549720" cy="287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defTabSz="914400">
              <a:lnSpc>
                <a:spcPct val="100000"/>
              </a:lnSpc>
              <a:spcBef>
                <a:spcPts val="99"/>
              </a:spcBef>
            </a:pPr>
            <a:r>
              <a:rPr lang="ru-RU" sz="1800" b="1" strike="noStrike" spc="-12" dirty="0">
                <a:solidFill>
                  <a:srgbClr val="552112"/>
                </a:solidFill>
                <a:latin typeface="Calibri"/>
                <a:ea typeface="Arial"/>
              </a:rPr>
              <a:t>С</a:t>
            </a:r>
            <a:r>
              <a:rPr lang="ru-RU" sz="1800" b="1" strike="noStrike" spc="-7" dirty="0">
                <a:solidFill>
                  <a:srgbClr val="552112"/>
                </a:solidFill>
                <a:latin typeface="Calibri"/>
                <a:ea typeface="Arial"/>
              </a:rPr>
              <a:t>РОК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object 76">
            <a:extLst>
              <a:ext uri="{FF2B5EF4-FFF2-40B4-BE49-F238E27FC236}">
                <a16:creationId xmlns:a16="http://schemas.microsoft.com/office/drawing/2014/main" id="{C217583D-5F2E-7D19-00C9-FF819FFD3D35}"/>
              </a:ext>
            </a:extLst>
          </p:cNvPr>
          <p:cNvSpPr/>
          <p:nvPr/>
        </p:nvSpPr>
        <p:spPr>
          <a:xfrm>
            <a:off x="5508608" y="3930749"/>
            <a:ext cx="775080" cy="561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defTabSz="914400">
              <a:lnSpc>
                <a:spcPct val="100000"/>
              </a:lnSpc>
              <a:spcBef>
                <a:spcPts val="99"/>
              </a:spcBef>
            </a:pPr>
            <a:r>
              <a:rPr lang="ru-RU" sz="1800" b="1" strike="noStrike" spc="-7" dirty="0">
                <a:solidFill>
                  <a:srgbClr val="552112"/>
                </a:solidFill>
                <a:latin typeface="Calibri"/>
                <a:ea typeface="Arial"/>
              </a:rPr>
              <a:t>С</a:t>
            </a:r>
            <a:r>
              <a:rPr lang="ru-RU" sz="1800" b="1" strike="noStrike" spc="-131" dirty="0">
                <a:solidFill>
                  <a:srgbClr val="552112"/>
                </a:solidFill>
                <a:latin typeface="Calibri"/>
                <a:ea typeface="Arial"/>
              </a:rPr>
              <a:t>Т</a:t>
            </a:r>
            <a:r>
              <a:rPr lang="ru-RU" sz="1800" b="1" strike="noStrike" spc="-1" dirty="0">
                <a:solidFill>
                  <a:srgbClr val="552112"/>
                </a:solidFill>
                <a:latin typeface="Calibri"/>
                <a:ea typeface="Arial"/>
              </a:rPr>
              <a:t>АВ</a:t>
            </a:r>
            <a:r>
              <a:rPr lang="ru-RU" sz="1800" b="1" strike="noStrike" spc="-12" dirty="0">
                <a:solidFill>
                  <a:srgbClr val="552112"/>
                </a:solidFill>
                <a:latin typeface="Calibri"/>
                <a:ea typeface="Arial"/>
              </a:rPr>
              <a:t>К</a:t>
            </a:r>
            <a:r>
              <a:rPr lang="ru-RU" sz="1800" b="1" strike="noStrike" spc="-1" dirty="0">
                <a:solidFill>
                  <a:srgbClr val="552112"/>
                </a:solidFill>
                <a:latin typeface="Calibri"/>
                <a:ea typeface="Arial"/>
              </a:rPr>
              <a:t>А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object 77">
            <a:extLst>
              <a:ext uri="{FF2B5EF4-FFF2-40B4-BE49-F238E27FC236}">
                <a16:creationId xmlns:a16="http://schemas.microsoft.com/office/drawing/2014/main" id="{4DE33C29-1A9F-82BD-F462-5B6A2F20A7AB}"/>
              </a:ext>
            </a:extLst>
          </p:cNvPr>
          <p:cNvSpPr/>
          <p:nvPr/>
        </p:nvSpPr>
        <p:spPr>
          <a:xfrm>
            <a:off x="5404205" y="1095797"/>
            <a:ext cx="5050248" cy="718460"/>
          </a:xfrm>
          <a:custGeom>
            <a:avLst/>
            <a:gdLst>
              <a:gd name="textAreaLeft" fmla="*/ 0 w 5189760"/>
              <a:gd name="textAreaRight" fmla="*/ 5191200 w 5189760"/>
              <a:gd name="textAreaTop" fmla="*/ 0 h 835560"/>
              <a:gd name="textAreaBottom" fmla="*/ 837000 h 835560"/>
            </a:gdLst>
            <a:ahLst/>
            <a:cxnLst/>
            <a:rect l="textAreaLeft" t="textAreaTop" r="textAreaRight" b="textAreaBottom"/>
            <a:pathLst>
              <a:path w="5191125" h="836930">
                <a:moveTo>
                  <a:pt x="0" y="139446"/>
                </a:moveTo>
                <a:lnTo>
                  <a:pt x="7114" y="95390"/>
                </a:lnTo>
                <a:lnTo>
                  <a:pt x="26919" y="57113"/>
                </a:lnTo>
                <a:lnTo>
                  <a:pt x="57113" y="26919"/>
                </a:lnTo>
                <a:lnTo>
                  <a:pt x="95390" y="7114"/>
                </a:lnTo>
                <a:lnTo>
                  <a:pt x="139445" y="0"/>
                </a:lnTo>
                <a:lnTo>
                  <a:pt x="5051297" y="0"/>
                </a:lnTo>
                <a:lnTo>
                  <a:pt x="5095353" y="7114"/>
                </a:lnTo>
                <a:lnTo>
                  <a:pt x="5133630" y="26919"/>
                </a:lnTo>
                <a:lnTo>
                  <a:pt x="5163824" y="57113"/>
                </a:lnTo>
                <a:lnTo>
                  <a:pt x="5183629" y="95390"/>
                </a:lnTo>
                <a:lnTo>
                  <a:pt x="5190744" y="139446"/>
                </a:lnTo>
                <a:lnTo>
                  <a:pt x="5190744" y="697230"/>
                </a:lnTo>
                <a:lnTo>
                  <a:pt x="5183629" y="741285"/>
                </a:lnTo>
                <a:lnTo>
                  <a:pt x="5163824" y="779562"/>
                </a:lnTo>
                <a:lnTo>
                  <a:pt x="5133630" y="809756"/>
                </a:lnTo>
                <a:lnTo>
                  <a:pt x="5095353" y="829561"/>
                </a:lnTo>
                <a:lnTo>
                  <a:pt x="5051297" y="836676"/>
                </a:lnTo>
                <a:lnTo>
                  <a:pt x="139445" y="836676"/>
                </a:lnTo>
                <a:lnTo>
                  <a:pt x="95390" y="829561"/>
                </a:lnTo>
                <a:lnTo>
                  <a:pt x="57113" y="809756"/>
                </a:lnTo>
                <a:lnTo>
                  <a:pt x="26919" y="779562"/>
                </a:lnTo>
                <a:lnTo>
                  <a:pt x="7114" y="741285"/>
                </a:lnTo>
                <a:lnTo>
                  <a:pt x="0" y="697230"/>
                </a:lnTo>
                <a:lnTo>
                  <a:pt x="0" y="139446"/>
                </a:lnTo>
                <a:close/>
              </a:path>
            </a:pathLst>
          </a:custGeom>
          <a:noFill/>
          <a:ln w="57960">
            <a:solidFill>
              <a:srgbClr val="EB5C3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endParaRPr lang="ru-RU" sz="1800" b="0" strike="noStrike" spc="-1">
              <a:solidFill>
                <a:schemeClr val="dk1"/>
              </a:solidFill>
              <a:latin typeface="Calibri"/>
              <a:ea typeface="Arial"/>
            </a:endParaRPr>
          </a:p>
        </p:txBody>
      </p:sp>
      <p:sp>
        <p:nvSpPr>
          <p:cNvPr id="129" name="object 79">
            <a:extLst>
              <a:ext uri="{FF2B5EF4-FFF2-40B4-BE49-F238E27FC236}">
                <a16:creationId xmlns:a16="http://schemas.microsoft.com/office/drawing/2014/main" id="{2B849E18-6265-057D-1BA1-EF0B6087663C}"/>
              </a:ext>
            </a:extLst>
          </p:cNvPr>
          <p:cNvSpPr/>
          <p:nvPr/>
        </p:nvSpPr>
        <p:spPr>
          <a:xfrm>
            <a:off x="7863904" y="1983747"/>
            <a:ext cx="1850464" cy="56505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2600" rIns="0" bIns="0" anchor="t">
            <a:spAutoFit/>
          </a:bodyPr>
          <a:lstStyle/>
          <a:p>
            <a:pPr marL="12600" defTabSz="914400">
              <a:lnSpc>
                <a:spcPct val="100000"/>
              </a:lnSpc>
              <a:spcBef>
                <a:spcPts val="99"/>
              </a:spcBef>
            </a:pPr>
            <a:r>
              <a:rPr lang="ru-RU" sz="1800" b="0" strike="noStrike" spc="-12" dirty="0">
                <a:solidFill>
                  <a:schemeClr val="dk1"/>
                </a:solidFill>
                <a:latin typeface="Calibri"/>
                <a:ea typeface="Arial"/>
              </a:rPr>
              <a:t>от</a:t>
            </a:r>
            <a:r>
              <a:rPr lang="ru-RU" sz="1800" b="0" strike="noStrike" spc="-21" dirty="0">
                <a:solidFill>
                  <a:schemeClr val="dk1"/>
                </a:solidFill>
                <a:latin typeface="Calibri"/>
                <a:ea typeface="Arial"/>
              </a:rPr>
              <a:t> </a:t>
            </a:r>
            <a:r>
              <a:rPr lang="ru-RU" sz="1800" b="1" strike="noStrike" spc="-1" dirty="0">
                <a:solidFill>
                  <a:srgbClr val="C00000"/>
                </a:solidFill>
                <a:latin typeface="Calibri"/>
                <a:ea typeface="Arial"/>
              </a:rPr>
              <a:t>300</a:t>
            </a:r>
            <a:r>
              <a:rPr lang="ru-RU" sz="1800" b="1" strike="noStrike" spc="-26" dirty="0">
                <a:solidFill>
                  <a:srgbClr val="C00000"/>
                </a:solidFill>
                <a:latin typeface="Calibri"/>
                <a:ea typeface="Arial"/>
              </a:rPr>
              <a:t> </a:t>
            </a:r>
            <a:r>
              <a:rPr lang="ru-RU" sz="1800" b="1" strike="noStrike" spc="-7" dirty="0">
                <a:solidFill>
                  <a:srgbClr val="C00000"/>
                </a:solidFill>
                <a:latin typeface="Calibri"/>
                <a:ea typeface="Arial"/>
              </a:rPr>
              <a:t>тысяч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ct val="100000"/>
              </a:lnSpc>
            </a:pPr>
            <a:r>
              <a:rPr lang="ru-RU" sz="1800" b="0" strike="noStrike" spc="-7" dirty="0">
                <a:solidFill>
                  <a:schemeClr val="dk1"/>
                </a:solidFill>
                <a:latin typeface="Calibri"/>
                <a:ea typeface="Arial"/>
              </a:rPr>
              <a:t>до</a:t>
            </a:r>
            <a:r>
              <a:rPr lang="ru-RU" sz="1800" b="0" strike="noStrike" spc="-41" dirty="0">
                <a:solidFill>
                  <a:schemeClr val="dk1"/>
                </a:solidFill>
                <a:latin typeface="Calibri"/>
                <a:ea typeface="Arial"/>
              </a:rPr>
              <a:t> </a:t>
            </a:r>
            <a:r>
              <a:rPr lang="ru-RU" b="1" spc="-1" dirty="0">
                <a:solidFill>
                  <a:srgbClr val="C00000"/>
                </a:solidFill>
                <a:latin typeface="Calibri"/>
                <a:ea typeface="Arial"/>
              </a:rPr>
              <a:t>3</a:t>
            </a:r>
            <a:r>
              <a:rPr lang="ru-RU" sz="1800" b="1" strike="noStrike" spc="-15" dirty="0">
                <a:solidFill>
                  <a:srgbClr val="C00000"/>
                </a:solidFill>
                <a:latin typeface="Calibri"/>
                <a:ea typeface="Arial"/>
              </a:rPr>
              <a:t> </a:t>
            </a:r>
            <a:r>
              <a:rPr lang="ru-RU" sz="1800" b="1" strike="noStrike" spc="-7" dirty="0">
                <a:solidFill>
                  <a:srgbClr val="C00000"/>
                </a:solidFill>
                <a:latin typeface="Calibri"/>
                <a:ea typeface="Arial"/>
              </a:rPr>
              <a:t>млн </a:t>
            </a:r>
            <a:r>
              <a:rPr lang="ru-RU" sz="1800" b="0" strike="noStrike" spc="-12" dirty="0">
                <a:solidFill>
                  <a:schemeClr val="dk1"/>
                </a:solidFill>
                <a:latin typeface="Calibri"/>
                <a:ea typeface="Arial"/>
              </a:rPr>
              <a:t>рублей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Прямоугольник 3">
            <a:extLst>
              <a:ext uri="{FF2B5EF4-FFF2-40B4-BE49-F238E27FC236}">
                <a16:creationId xmlns:a16="http://schemas.microsoft.com/office/drawing/2014/main" id="{5086BCC1-9F02-B438-AB53-64999E5DA731}"/>
              </a:ext>
            </a:extLst>
          </p:cNvPr>
          <p:cNvSpPr/>
          <p:nvPr/>
        </p:nvSpPr>
        <p:spPr>
          <a:xfrm>
            <a:off x="7859468" y="3790349"/>
            <a:ext cx="3943080" cy="63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b="1" spc="-1" dirty="0">
                <a:solidFill>
                  <a:srgbClr val="C00000"/>
                </a:solidFill>
                <a:latin typeface="Calibri"/>
                <a:ea typeface="Arial"/>
              </a:rPr>
              <a:t>8</a:t>
            </a:r>
            <a:r>
              <a:rPr lang="ru-RU" sz="1800" b="1" strike="noStrike" spc="-1" dirty="0">
                <a:solidFill>
                  <a:srgbClr val="C00000"/>
                </a:solidFill>
                <a:latin typeface="Calibri"/>
                <a:ea typeface="Arial"/>
              </a:rPr>
              <a:t>,0 % годовых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" name="Рисунок 30">
            <a:extLst>
              <a:ext uri="{FF2B5EF4-FFF2-40B4-BE49-F238E27FC236}">
                <a16:creationId xmlns:a16="http://schemas.microsoft.com/office/drawing/2014/main" id="{BE793285-B1C4-CD03-7D43-63154EA93779}"/>
              </a:ext>
            </a:extLst>
          </p:cNvPr>
          <p:cNvPicPr/>
          <p:nvPr/>
        </p:nvPicPr>
        <p:blipFill>
          <a:blip r:embed="rId5"/>
          <a:srcRect l="20614" t="-15142" r="48762" b="922"/>
          <a:stretch/>
        </p:blipFill>
        <p:spPr>
          <a:xfrm>
            <a:off x="9492610" y="672949"/>
            <a:ext cx="1808664" cy="718461"/>
          </a:xfrm>
          <a:prstGeom prst="rect">
            <a:avLst/>
          </a:prstGeom>
          <a:ln w="0"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D20785C-C22F-DEE8-2B41-1B7C130D5CD0}"/>
              </a:ext>
            </a:extLst>
          </p:cNvPr>
          <p:cNvSpPr txBox="1"/>
          <p:nvPr/>
        </p:nvSpPr>
        <p:spPr>
          <a:xfrm>
            <a:off x="184488" y="2050314"/>
            <a:ext cx="121400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200" b="1" strike="noStrike" spc="-1" dirty="0">
                <a:solidFill>
                  <a:schemeClr val="lt1"/>
                </a:solidFill>
                <a:latin typeface="Calibri"/>
                <a:ea typeface="Arial"/>
              </a:rPr>
              <a:t>Подать заявку</a:t>
            </a:r>
            <a:r>
              <a:rPr lang="ru-RU" sz="1800" b="1" strike="noStrike" spc="-1" dirty="0">
                <a:solidFill>
                  <a:schemeClr val="lt1"/>
                </a:solidFill>
                <a:latin typeface="Calibri"/>
                <a:ea typeface="Arial"/>
              </a:rPr>
              <a:t>: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1800" b="0" strike="noStrike" spc="-1" dirty="0">
                <a:solidFill>
                  <a:schemeClr val="lt1"/>
                </a:solidFill>
                <a:latin typeface="Calibri"/>
                <a:ea typeface="Arial"/>
              </a:rPr>
              <a:t>на Цифровой платформе МСП.РФ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216B76-65CA-A9FE-F37C-343364EEB89D}"/>
              </a:ext>
            </a:extLst>
          </p:cNvPr>
          <p:cNvSpPr txBox="1"/>
          <p:nvPr/>
        </p:nvSpPr>
        <p:spPr>
          <a:xfrm>
            <a:off x="184488" y="2878922"/>
            <a:ext cx="257664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800" b="1" strike="noStrike" spc="-1" dirty="0">
                <a:solidFill>
                  <a:schemeClr val="lt1"/>
                </a:solidFill>
                <a:latin typeface="Calibri"/>
                <a:ea typeface="Arial"/>
              </a:rPr>
              <a:t>Получить консультацию: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1800" b="1" strike="noStrike" spc="-1" dirty="0">
                <a:solidFill>
                  <a:schemeClr val="lt1"/>
                </a:solidFill>
                <a:latin typeface="Calibri"/>
                <a:ea typeface="Arial"/>
              </a:rPr>
              <a:t>8 (843) 222-90-62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Параллелограмм 7">
            <a:extLst>
              <a:ext uri="{FF2B5EF4-FFF2-40B4-BE49-F238E27FC236}">
                <a16:creationId xmlns:a16="http://schemas.microsoft.com/office/drawing/2014/main" id="{078497A0-56B5-F3B3-DD26-5585E63384BB}"/>
              </a:ext>
            </a:extLst>
          </p:cNvPr>
          <p:cNvSpPr/>
          <p:nvPr/>
        </p:nvSpPr>
        <p:spPr>
          <a:xfrm>
            <a:off x="595461" y="115650"/>
            <a:ext cx="10829520" cy="700560"/>
          </a:xfrm>
          <a:prstGeom prst="parallelogram">
            <a:avLst>
              <a:gd name="adj" fmla="val 25000"/>
            </a:avLst>
          </a:prstGeom>
          <a:solidFill>
            <a:srgbClr val="E04D39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1" strike="noStrike" cap="all" spc="-1" dirty="0">
                <a:solidFill>
                  <a:schemeClr val="lt1"/>
                </a:solidFill>
                <a:latin typeface="Arial Black"/>
                <a:ea typeface="Arial"/>
              </a:rPr>
              <a:t>Финансовые МЕРЫ ПОДДЕРЖКИ фонда поддержки предпринимательства Республики </a:t>
            </a:r>
            <a:r>
              <a:rPr lang="ru-RU" sz="1800" b="1" strike="noStrike" cap="all" spc="-1" dirty="0" err="1">
                <a:solidFill>
                  <a:schemeClr val="lt1"/>
                </a:solidFill>
                <a:latin typeface="Arial Black"/>
                <a:ea typeface="Arial"/>
              </a:rPr>
              <a:t>татарстан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4912538-0CF2-65EE-86FA-DA592F1C46D0}"/>
              </a:ext>
            </a:extLst>
          </p:cNvPr>
          <p:cNvSpPr txBox="1"/>
          <p:nvPr/>
        </p:nvSpPr>
        <p:spPr>
          <a:xfrm>
            <a:off x="5404205" y="5272131"/>
            <a:ext cx="610339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spc="-1" dirty="0">
                <a:solidFill>
                  <a:srgbClr val="C00000"/>
                </a:solidFill>
                <a:latin typeface="Calibri"/>
              </a:rPr>
              <a:t>Подать заявку</a:t>
            </a:r>
          </a:p>
          <a:p>
            <a:pPr>
              <a:defRPr/>
            </a:pPr>
            <a:r>
              <a:rPr lang="ru-RU" b="1" spc="-1" dirty="0">
                <a:solidFill>
                  <a:srgbClr val="C00000"/>
                </a:solidFill>
                <a:latin typeface="Calibri"/>
              </a:rPr>
              <a:t>На Цифровой платформе МСП.РФ</a:t>
            </a:r>
          </a:p>
          <a:p>
            <a:pPr>
              <a:defRPr/>
            </a:pPr>
            <a:r>
              <a:rPr lang="en-US" b="1" spc="-1" dirty="0">
                <a:solidFill>
                  <a:srgbClr val="C00000"/>
                </a:solidFill>
                <a:latin typeface="Calibri"/>
              </a:rPr>
              <a:t>https://</a:t>
            </a:r>
            <a:r>
              <a:rPr lang="ru-RU" b="1" spc="-1" dirty="0">
                <a:solidFill>
                  <a:srgbClr val="C00000"/>
                </a:solidFill>
                <a:latin typeface="Calibri"/>
              </a:rPr>
              <a:t>МСП.РФ/</a:t>
            </a:r>
            <a:r>
              <a:rPr lang="en-US" b="1" spc="-1" dirty="0">
                <a:solidFill>
                  <a:srgbClr val="C00000"/>
                </a:solidFill>
                <a:latin typeface="Calibri"/>
              </a:rPr>
              <a:t>services/microloan/promo/</a:t>
            </a:r>
            <a:endParaRPr lang="ru-RU" b="1" spc="-1" dirty="0">
              <a:solidFill>
                <a:srgbClr val="C00000"/>
              </a:solidFill>
              <a:latin typeface="Calibri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F44B6B3-419C-28D5-5AFC-4FF06CC97BB3}"/>
              </a:ext>
            </a:extLst>
          </p:cNvPr>
          <p:cNvSpPr txBox="1"/>
          <p:nvPr/>
        </p:nvSpPr>
        <p:spPr>
          <a:xfrm>
            <a:off x="5404205" y="4670588"/>
            <a:ext cx="61312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spc="-1" dirty="0">
                <a:solidFill>
                  <a:srgbClr val="C00000"/>
                </a:solidFill>
                <a:latin typeface="Calibri"/>
              </a:rPr>
              <a:t>Получить консультацию:</a:t>
            </a:r>
          </a:p>
          <a:p>
            <a:pPr>
              <a:defRPr/>
            </a:pPr>
            <a:r>
              <a:rPr lang="ru-RU" b="1" spc="-1" dirty="0">
                <a:solidFill>
                  <a:srgbClr val="C00000"/>
                </a:solidFill>
                <a:latin typeface="Calibri"/>
              </a:rPr>
              <a:t>8(843)222-90-62</a:t>
            </a:r>
          </a:p>
        </p:txBody>
      </p:sp>
      <p:sp>
        <p:nvSpPr>
          <p:cNvPr id="27" name="object 5">
            <a:extLst>
              <a:ext uri="{FF2B5EF4-FFF2-40B4-BE49-F238E27FC236}">
                <a16:creationId xmlns:a16="http://schemas.microsoft.com/office/drawing/2014/main" id="{B58D7FC7-648A-6AFD-55DB-BB09503642FD}"/>
              </a:ext>
            </a:extLst>
          </p:cNvPr>
          <p:cNvSpPr txBox="1"/>
          <p:nvPr/>
        </p:nvSpPr>
        <p:spPr>
          <a:xfrm>
            <a:off x="472162" y="2633241"/>
            <a:ext cx="241785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 err="1">
                <a:latin typeface="Calibri"/>
                <a:cs typeface="Calibri"/>
              </a:rPr>
              <a:t>от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lang="ru-RU" sz="1400" b="1" spc="-20" dirty="0">
                <a:solidFill>
                  <a:srgbClr val="C00000"/>
                </a:solidFill>
                <a:latin typeface="Calibri"/>
                <a:cs typeface="Calibri"/>
              </a:rPr>
              <a:t>300</a:t>
            </a:r>
            <a:r>
              <a:rPr sz="14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spc="-5" dirty="0" err="1">
                <a:solidFill>
                  <a:srgbClr val="C00000"/>
                </a:solidFill>
                <a:latin typeface="Calibri"/>
                <a:cs typeface="Calibri"/>
              </a:rPr>
              <a:t>тысяч</a:t>
            </a:r>
            <a:r>
              <a:rPr lang="ru-RU" sz="1400" b="1" spc="-5" dirty="0">
                <a:solidFill>
                  <a:srgbClr val="C00000"/>
                </a:solidFill>
                <a:latin typeface="Calibri"/>
                <a:cs typeface="Calibri"/>
              </a:rPr>
              <a:t> -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lang="ru-RU" sz="1400" b="1" spc="-20" dirty="0">
                <a:solidFill>
                  <a:srgbClr val="C00000"/>
                </a:solidFill>
                <a:latin typeface="Calibri"/>
                <a:cs typeface="Calibri"/>
              </a:rPr>
              <a:t>500</a:t>
            </a:r>
            <a:r>
              <a:rPr lang="ru-RU" sz="14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lang="ru-RU" sz="1400" b="1" spc="-5" dirty="0">
                <a:solidFill>
                  <a:srgbClr val="C00000"/>
                </a:solidFill>
                <a:latin typeface="Calibri"/>
                <a:cs typeface="Calibri"/>
              </a:rPr>
              <a:t>тысяч </a:t>
            </a:r>
            <a:r>
              <a:rPr sz="1400" spc="-10" dirty="0" err="1">
                <a:latin typeface="Calibri"/>
                <a:cs typeface="Calibri"/>
              </a:rPr>
              <a:t>рублей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28" name="object 5">
            <a:extLst>
              <a:ext uri="{FF2B5EF4-FFF2-40B4-BE49-F238E27FC236}">
                <a16:creationId xmlns:a16="http://schemas.microsoft.com/office/drawing/2014/main" id="{897CE604-3DE2-CAEC-0B50-2FA627A68BE2}"/>
              </a:ext>
            </a:extLst>
          </p:cNvPr>
          <p:cNvSpPr txBox="1"/>
          <p:nvPr/>
        </p:nvSpPr>
        <p:spPr>
          <a:xfrm>
            <a:off x="476776" y="2911229"/>
            <a:ext cx="4241636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spc="-10" dirty="0">
                <a:latin typeface="Calibri"/>
                <a:cs typeface="Calibri"/>
              </a:rPr>
              <a:t>-  поручительство ФЛ либо ИП, либо ЮЛ+ поручительство ГФ РТ 50% от суммы микрозайма;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29" name="object 5">
            <a:extLst>
              <a:ext uri="{FF2B5EF4-FFF2-40B4-BE49-F238E27FC236}">
                <a16:creationId xmlns:a16="http://schemas.microsoft.com/office/drawing/2014/main" id="{38A60B8F-2262-1CA5-7E12-284F0C3F642C}"/>
              </a:ext>
            </a:extLst>
          </p:cNvPr>
          <p:cNvSpPr txBox="1"/>
          <p:nvPr/>
        </p:nvSpPr>
        <p:spPr>
          <a:xfrm>
            <a:off x="472160" y="3346047"/>
            <a:ext cx="4094322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spc="-10" dirty="0">
                <a:latin typeface="Calibri"/>
                <a:cs typeface="Calibri"/>
              </a:rPr>
              <a:t>- залог имущества стоимостью (с учетом К 0,7) не менее 100 % от суммы микрозайма.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100" name="object 5">
            <a:extLst>
              <a:ext uri="{FF2B5EF4-FFF2-40B4-BE49-F238E27FC236}">
                <a16:creationId xmlns:a16="http://schemas.microsoft.com/office/drawing/2014/main" id="{45BB47B3-B543-A2C9-7737-C6B33465B53C}"/>
              </a:ext>
            </a:extLst>
          </p:cNvPr>
          <p:cNvSpPr txBox="1"/>
          <p:nvPr/>
        </p:nvSpPr>
        <p:spPr bwMode="auto">
          <a:xfrm>
            <a:off x="528622" y="1131029"/>
            <a:ext cx="241785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00" defTabSz="914400">
              <a:lnSpc>
                <a:spcPct val="100000"/>
              </a:lnSpc>
              <a:spcBef>
                <a:spcPts val="99"/>
              </a:spcBef>
            </a:pPr>
            <a:r>
              <a:rPr lang="ru-RU" b="1" strike="noStrike" spc="-7" dirty="0">
                <a:solidFill>
                  <a:srgbClr val="552112"/>
                </a:solidFill>
                <a:latin typeface="Calibri"/>
                <a:ea typeface="Arial"/>
              </a:rPr>
              <a:t>ОБЕСПЕЧЕНИЕ</a:t>
            </a:r>
            <a:endParaRPr lang="ru-RU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object 5">
            <a:extLst>
              <a:ext uri="{FF2B5EF4-FFF2-40B4-BE49-F238E27FC236}">
                <a16:creationId xmlns:a16="http://schemas.microsoft.com/office/drawing/2014/main" id="{9DFF7515-5B72-9F90-5984-B68767D56E1B}"/>
              </a:ext>
            </a:extLst>
          </p:cNvPr>
          <p:cNvSpPr txBox="1"/>
          <p:nvPr/>
        </p:nvSpPr>
        <p:spPr>
          <a:xfrm>
            <a:off x="9976440" y="6185051"/>
            <a:ext cx="4121510" cy="8207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200" spc="-10" dirty="0">
                <a:latin typeface="Calibri"/>
                <a:cs typeface="Calibri"/>
              </a:rPr>
              <a:t>ФЛ- физическое лицо</a:t>
            </a:r>
          </a:p>
          <a:p>
            <a:pPr marL="12700">
              <a:spcBef>
                <a:spcPts val="100"/>
              </a:spcBef>
            </a:pPr>
            <a:r>
              <a:rPr lang="ru-RU" sz="1200" spc="-10" dirty="0">
                <a:latin typeface="Calibri"/>
                <a:cs typeface="Calibri"/>
              </a:rPr>
              <a:t>ЮЛ- юридическое лицо</a:t>
            </a:r>
          </a:p>
          <a:p>
            <a:pPr marL="12700">
              <a:spcBef>
                <a:spcPts val="100"/>
              </a:spcBef>
            </a:pPr>
            <a:r>
              <a:rPr lang="ru-RU" sz="1200" spc="-10" dirty="0">
                <a:latin typeface="Calibri"/>
                <a:cs typeface="Calibri"/>
              </a:rPr>
              <a:t>ГФ РТ – НО Гарантийный Фонд РТ</a:t>
            </a:r>
            <a:endParaRPr lang="ru-RU" sz="1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400" dirty="0">
              <a:latin typeface="Calibri"/>
              <a:cs typeface="Calibri"/>
            </a:endParaRPr>
          </a:p>
        </p:txBody>
      </p:sp>
      <p:sp>
        <p:nvSpPr>
          <p:cNvPr id="33" name="object 5">
            <a:extLst>
              <a:ext uri="{FF2B5EF4-FFF2-40B4-BE49-F238E27FC236}">
                <a16:creationId xmlns:a16="http://schemas.microsoft.com/office/drawing/2014/main" id="{1058FB9F-11F6-4C6B-4325-AE03C20EE396}"/>
              </a:ext>
            </a:extLst>
          </p:cNvPr>
          <p:cNvSpPr txBox="1"/>
          <p:nvPr/>
        </p:nvSpPr>
        <p:spPr>
          <a:xfrm>
            <a:off x="509628" y="3967060"/>
            <a:ext cx="241785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 err="1">
                <a:latin typeface="Calibri"/>
                <a:cs typeface="Calibri"/>
              </a:rPr>
              <a:t>от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lang="ru-RU" sz="1400" b="1" spc="-20" dirty="0">
                <a:solidFill>
                  <a:srgbClr val="C00000"/>
                </a:solidFill>
                <a:latin typeface="Calibri"/>
                <a:cs typeface="Calibri"/>
              </a:rPr>
              <a:t>500</a:t>
            </a:r>
            <a:r>
              <a:rPr lang="ru-RU" sz="14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lang="ru-RU" sz="1400" b="1" spc="-5" dirty="0">
                <a:solidFill>
                  <a:srgbClr val="C00000"/>
                </a:solidFill>
                <a:latin typeface="Calibri"/>
                <a:cs typeface="Calibri"/>
              </a:rPr>
              <a:t>тысяч -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lang="ru-RU" sz="1400" b="1" spc="-40" dirty="0">
                <a:solidFill>
                  <a:srgbClr val="FF0000"/>
                </a:solidFill>
                <a:latin typeface="Calibri"/>
                <a:cs typeface="Calibri"/>
              </a:rPr>
              <a:t>3</a:t>
            </a:r>
            <a:r>
              <a:rPr sz="1400" b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lang="ru-RU" sz="1400" b="1" spc="-15" dirty="0">
                <a:solidFill>
                  <a:srgbClr val="C00000"/>
                </a:solidFill>
                <a:latin typeface="Calibri"/>
                <a:cs typeface="Calibri"/>
              </a:rPr>
              <a:t>млн</a:t>
            </a:r>
            <a:r>
              <a:rPr sz="1400" b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рублей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34" name="object 5">
            <a:extLst>
              <a:ext uri="{FF2B5EF4-FFF2-40B4-BE49-F238E27FC236}">
                <a16:creationId xmlns:a16="http://schemas.microsoft.com/office/drawing/2014/main" id="{E73DAB55-09AA-6B49-CF30-FF5B9136D28E}"/>
              </a:ext>
            </a:extLst>
          </p:cNvPr>
          <p:cNvSpPr txBox="1"/>
          <p:nvPr/>
        </p:nvSpPr>
        <p:spPr>
          <a:xfrm>
            <a:off x="472161" y="4249323"/>
            <a:ext cx="4065853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spc="-10" dirty="0">
                <a:latin typeface="Calibri"/>
                <a:cs typeface="Calibri"/>
              </a:rPr>
              <a:t>- поручительство ФЛ либо ИП, либо ЮЛ + залог имущества стоимостью (с учетом К 0,7) не менее 100 % от суммы микрозайма;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35" name="object 5">
            <a:extLst>
              <a:ext uri="{FF2B5EF4-FFF2-40B4-BE49-F238E27FC236}">
                <a16:creationId xmlns:a16="http://schemas.microsoft.com/office/drawing/2014/main" id="{0666A2EA-1AB9-ECC2-8E8C-391ADBF54E80}"/>
              </a:ext>
            </a:extLst>
          </p:cNvPr>
          <p:cNvSpPr txBox="1"/>
          <p:nvPr/>
        </p:nvSpPr>
        <p:spPr>
          <a:xfrm>
            <a:off x="472160" y="4816145"/>
            <a:ext cx="4065853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spc="-10" dirty="0">
                <a:latin typeface="Calibri"/>
                <a:cs typeface="Calibri"/>
              </a:rPr>
              <a:t>- поручительство ФЛ либо ИП, либо ЮЛ + поручительство ГФ РТ до 50% от суммы микрозайма + залог имущества (с учетом К 0,7) не менее 50 % от суммы микрозайма.</a:t>
            </a:r>
            <a:endParaRPr sz="1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7794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7E2EF1-D4B1-C0C2-4E22-BE60EFA57A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Прямоугольник 85">
            <a:extLst>
              <a:ext uri="{FF2B5EF4-FFF2-40B4-BE49-F238E27FC236}">
                <a16:creationId xmlns:a16="http://schemas.microsoft.com/office/drawing/2014/main" id="{2E29CD3B-8C04-DBC2-C84F-D57F24C31E5C}"/>
              </a:ext>
            </a:extLst>
          </p:cNvPr>
          <p:cNvSpPr/>
          <p:nvPr/>
        </p:nvSpPr>
        <p:spPr>
          <a:xfrm>
            <a:off x="3629227" y="1009462"/>
            <a:ext cx="4600373" cy="6666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12600" defTabSz="914400">
              <a:lnSpc>
                <a:spcPts val="1386"/>
              </a:lnSpc>
              <a:spcBef>
                <a:spcPts val="99"/>
              </a:spcBef>
            </a:pPr>
            <a:r>
              <a:rPr lang="ru-RU" sz="1100" b="1" strike="noStrike" spc="-7" dirty="0">
                <a:solidFill>
                  <a:srgbClr val="552112"/>
                </a:solidFill>
                <a:latin typeface="Calibri"/>
                <a:ea typeface="Arial"/>
              </a:rPr>
              <a:t>МИКРОФИНАНСОВЫЙ</a:t>
            </a:r>
            <a:r>
              <a:rPr lang="ru-RU" sz="1100" b="1" strike="noStrike" spc="4" dirty="0">
                <a:solidFill>
                  <a:srgbClr val="552112"/>
                </a:solidFill>
                <a:latin typeface="Calibri"/>
                <a:ea typeface="Arial"/>
              </a:rPr>
              <a:t> </a:t>
            </a:r>
            <a:r>
              <a:rPr lang="ru-RU" sz="1100" b="1" strike="noStrike" spc="-15" dirty="0">
                <a:solidFill>
                  <a:srgbClr val="552112"/>
                </a:solidFill>
                <a:latin typeface="Calibri"/>
                <a:ea typeface="Arial"/>
              </a:rPr>
              <a:t>ПРОДУКТ</a:t>
            </a:r>
            <a:endParaRPr lang="ru-RU" sz="1100" b="0" strike="noStrike" spc="-1" dirty="0">
              <a:solidFill>
                <a:srgbClr val="000000"/>
              </a:solidFill>
              <a:latin typeface="Arial"/>
            </a:endParaRPr>
          </a:p>
          <a:p>
            <a:pPr marL="328320" algn="ctr" defTabSz="914400">
              <a:lnSpc>
                <a:spcPts val="3305"/>
              </a:lnSpc>
            </a:pPr>
            <a:r>
              <a:rPr lang="ru-RU" sz="2400" b="1" strike="noStrike" spc="-12" dirty="0">
                <a:solidFill>
                  <a:srgbClr val="552112"/>
                </a:solidFill>
                <a:latin typeface="Calibri"/>
                <a:ea typeface="Arial"/>
              </a:rPr>
              <a:t>«Легкий старт»</a:t>
            </a:r>
            <a:endParaRPr lang="ru-RU" sz="2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Скругленный прямоугольник 13">
            <a:extLst>
              <a:ext uri="{FF2B5EF4-FFF2-40B4-BE49-F238E27FC236}">
                <a16:creationId xmlns:a16="http://schemas.microsoft.com/office/drawing/2014/main" id="{94225B1F-257A-E9FA-3659-6079E000F878}"/>
              </a:ext>
            </a:extLst>
          </p:cNvPr>
          <p:cNvSpPr/>
          <p:nvPr/>
        </p:nvSpPr>
        <p:spPr>
          <a:xfrm>
            <a:off x="3341764" y="1009462"/>
            <a:ext cx="5345036" cy="860556"/>
          </a:xfrm>
          <a:prstGeom prst="roundRect">
            <a:avLst>
              <a:gd name="adj" fmla="val 16667"/>
            </a:avLst>
          </a:prstGeom>
          <a:noFill/>
          <a:ln w="57240">
            <a:solidFill>
              <a:srgbClr val="EB5C32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ru-RU" sz="1800" b="0" strike="noStrike" spc="-1">
              <a:solidFill>
                <a:schemeClr val="lt1"/>
              </a:solidFill>
              <a:latin typeface="Calibri"/>
              <a:ea typeface="Arial"/>
            </a:endParaRPr>
          </a:p>
        </p:txBody>
      </p:sp>
      <p:pic>
        <p:nvPicPr>
          <p:cNvPr id="3" name="Рисунок 30">
            <a:extLst>
              <a:ext uri="{FF2B5EF4-FFF2-40B4-BE49-F238E27FC236}">
                <a16:creationId xmlns:a16="http://schemas.microsoft.com/office/drawing/2014/main" id="{53DAE2DE-4767-21E0-30CD-CD8779B71273}"/>
              </a:ext>
            </a:extLst>
          </p:cNvPr>
          <p:cNvPicPr/>
          <p:nvPr/>
        </p:nvPicPr>
        <p:blipFill>
          <a:blip r:embed="rId2"/>
          <a:srcRect l="20614" t="-15142" r="48762" b="922"/>
          <a:stretch/>
        </p:blipFill>
        <p:spPr>
          <a:xfrm>
            <a:off x="7855258" y="671331"/>
            <a:ext cx="1541720" cy="576560"/>
          </a:xfrm>
          <a:prstGeom prst="rect">
            <a:avLst/>
          </a:prstGeom>
          <a:ln w="0">
            <a:noFill/>
          </a:ln>
        </p:spPr>
      </p:pic>
      <p:sp>
        <p:nvSpPr>
          <p:cNvPr id="5" name="Параллелограмм 7">
            <a:extLst>
              <a:ext uri="{FF2B5EF4-FFF2-40B4-BE49-F238E27FC236}">
                <a16:creationId xmlns:a16="http://schemas.microsoft.com/office/drawing/2014/main" id="{53802AB7-C60D-C623-597F-BBE761621B45}"/>
              </a:ext>
            </a:extLst>
          </p:cNvPr>
          <p:cNvSpPr/>
          <p:nvPr/>
        </p:nvSpPr>
        <p:spPr>
          <a:xfrm>
            <a:off x="242047" y="115650"/>
            <a:ext cx="11483788" cy="725230"/>
          </a:xfrm>
          <a:prstGeom prst="parallelogram">
            <a:avLst>
              <a:gd name="adj" fmla="val 25000"/>
            </a:avLst>
          </a:prstGeom>
          <a:solidFill>
            <a:srgbClr val="E04D39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1" strike="noStrike" cap="all" spc="-1" dirty="0">
                <a:solidFill>
                  <a:schemeClr val="lt1"/>
                </a:solidFill>
                <a:latin typeface="Arial Black"/>
                <a:ea typeface="Arial"/>
              </a:rPr>
              <a:t>Финансовые МЕРЫ ПОДДЕРЖКИ фонда поддержки предпринимательства Республики </a:t>
            </a:r>
            <a:r>
              <a:rPr lang="ru-RU" sz="1800" b="1" strike="noStrike" cap="all" spc="-1" dirty="0" err="1">
                <a:solidFill>
                  <a:schemeClr val="lt1"/>
                </a:solidFill>
                <a:latin typeface="Arial Black"/>
                <a:ea typeface="Arial"/>
              </a:rPr>
              <a:t>татарстан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object 70">
            <a:extLst>
              <a:ext uri="{FF2B5EF4-FFF2-40B4-BE49-F238E27FC236}">
                <a16:creationId xmlns:a16="http://schemas.microsoft.com/office/drawing/2014/main" id="{5805B489-B290-F691-6EC7-C4A3AEFE737E}"/>
              </a:ext>
            </a:extLst>
          </p:cNvPr>
          <p:cNvSpPr/>
          <p:nvPr/>
        </p:nvSpPr>
        <p:spPr>
          <a:xfrm>
            <a:off x="5178117" y="1676140"/>
            <a:ext cx="1852200" cy="641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algn="ctr" defTabSz="914400">
              <a:lnSpc>
                <a:spcPct val="100000"/>
              </a:lnSpc>
              <a:spcBef>
                <a:spcPts val="99"/>
              </a:spcBef>
            </a:pPr>
            <a:endParaRPr lang="ru-RU" sz="2000" b="1" spc="-12" dirty="0">
              <a:latin typeface="Calibri"/>
            </a:endParaRPr>
          </a:p>
          <a:p>
            <a:pPr marL="12600" algn="ctr" defTabSz="914400">
              <a:lnSpc>
                <a:spcPct val="100000"/>
              </a:lnSpc>
              <a:spcBef>
                <a:spcPts val="99"/>
              </a:spcBef>
            </a:pPr>
            <a:r>
              <a:rPr lang="ru-RU" sz="2000" b="1" spc="-12" dirty="0">
                <a:latin typeface="Calibri"/>
              </a:rPr>
              <a:t>ДЛЯ КОГО: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2353D76-D507-CD7D-BA89-8ECFAB0F3889}"/>
              </a:ext>
            </a:extLst>
          </p:cNvPr>
          <p:cNvSpPr txBox="1"/>
          <p:nvPr/>
        </p:nvSpPr>
        <p:spPr>
          <a:xfrm>
            <a:off x="495300" y="2342818"/>
            <a:ext cx="11230535" cy="4386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400" spc="-1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</a:t>
            </a:r>
            <a:r>
              <a:rPr lang="ru-RU" sz="1400" b="0" strike="noStrike" spc="-1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убъект МСП при одновременном соблюдении следующих условий:</a:t>
            </a:r>
            <a:endParaRPr lang="ru-RU" sz="1400" spc="-1" dirty="0">
              <a:solidFill>
                <a:schemeClr val="dk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00">
              <a:lnSpc>
                <a:spcPct val="100000"/>
              </a:lnSpc>
            </a:pPr>
            <a:r>
              <a:rPr lang="ru-RU" sz="1400" spc="-1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ru-RU" sz="1400" b="0" strike="noStrike" spc="-1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зарегистрирован и действует не более 23 месяцев (до даты подачи заявки);</a:t>
            </a:r>
            <a:endParaRPr lang="ru-RU" sz="1400" spc="-1" dirty="0">
              <a:solidFill>
                <a:schemeClr val="dk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00">
              <a:lnSpc>
                <a:spcPct val="100000"/>
              </a:lnSpc>
            </a:pPr>
            <a:r>
              <a:rPr lang="ru-RU" sz="1400" spc="-1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ru-RU" sz="1400" b="0" strike="noStrike" spc="-1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основным видом является деятельность, входящая в</a:t>
            </a:r>
            <a:r>
              <a:rPr lang="ru-RU" sz="1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marL="285750" indent="-285750" defTabSz="9144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Раздел А «Сельское, лесное хозяйство, охота, рыболовство и рыбоводство»;</a:t>
            </a:r>
          </a:p>
          <a:p>
            <a:pPr marL="285750" indent="-285750" defTabSz="9144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Раздел F «Строительство»;</a:t>
            </a:r>
          </a:p>
          <a:p>
            <a:pPr marL="285750" indent="-285750" defTabSz="9144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Раздел Н «Транспортировка и хранение»;</a:t>
            </a:r>
          </a:p>
          <a:p>
            <a:pPr marL="285750" indent="-285750" defTabSz="9144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Раздел Q «Деятельность в области здравоохранения и социальных услуг»;</a:t>
            </a:r>
          </a:p>
          <a:p>
            <a:pPr marL="285750" indent="-285750" defTabSz="9144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Раздел R «Деятельность в области культуры, спорта, организации досуга и развлечений»;</a:t>
            </a:r>
          </a:p>
          <a:p>
            <a:pPr marL="285750" indent="-285750" defTabSz="9144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класс 95 «Ремонт компьютеров, предметов личного потребления и хозяйственно-бытового назначения» и класс 96 «Деятельность по предоставлению прочих персональных услуг» Раздела S «Предоставление прочих видов услуг» общероссийского классификатора видов экономической деятельности ОК 029-2014 (КДЕС Ред. 2).</a:t>
            </a:r>
          </a:p>
          <a:p>
            <a:pPr algn="ctr"/>
            <a:r>
              <a:rPr lang="ru-RU" sz="2000" b="1" spc="-12" dirty="0">
                <a:latin typeface="Calibri"/>
              </a:rPr>
              <a:t>         Возможные цели:</a:t>
            </a:r>
          </a:p>
          <a:p>
            <a:pPr marL="285750" indent="-285750" defTabSz="9144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приобретение оборудования и комплектующих, а также иных основных средств, необходимых для осуществления предпринимательской деятельности;</a:t>
            </a:r>
          </a:p>
          <a:p>
            <a:pPr marL="285750" indent="-285750" defTabSz="9144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приобретение товарно-материальных ценностей, необходимых для осуществления предпринимательской деятельности;</a:t>
            </a:r>
          </a:p>
          <a:p>
            <a:pPr marL="285750" indent="-285750" defTabSz="9144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приобретение коммерческой недвижимости;</a:t>
            </a:r>
          </a:p>
          <a:p>
            <a:pPr marL="285750" indent="-285750" defTabSz="9144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оплата услуг по ремонту коммерческих помещений и оборудования;</a:t>
            </a:r>
          </a:p>
          <a:p>
            <a:pPr marL="285750" indent="-285750" defTabSz="9144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оплата работ и услуг, связанных с разработкой программного обеспечения, его тестированием и информационной безопасностью.</a:t>
            </a:r>
          </a:p>
          <a:p>
            <a:pPr marL="285750" indent="-285750" defTabSz="9144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ru-RU" sz="1400" b="0" strike="noStrike" spc="-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915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001E4F-B113-D4F7-6585-13785205F7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object 69">
            <a:extLst>
              <a:ext uri="{FF2B5EF4-FFF2-40B4-BE49-F238E27FC236}">
                <a16:creationId xmlns:a16="http://schemas.microsoft.com/office/drawing/2014/main" id="{0B7A6523-7BAE-AAA9-EB3F-36F4BAC0500C}"/>
              </a:ext>
            </a:extLst>
          </p:cNvPr>
          <p:cNvSpPr/>
          <p:nvPr/>
        </p:nvSpPr>
        <p:spPr>
          <a:xfrm>
            <a:off x="5691898" y="1179858"/>
            <a:ext cx="4893840" cy="61545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defTabSz="914400">
              <a:lnSpc>
                <a:spcPts val="1386"/>
              </a:lnSpc>
              <a:spcBef>
                <a:spcPts val="99"/>
              </a:spcBef>
            </a:pPr>
            <a:r>
              <a:rPr lang="ru-RU" sz="1200" b="1" strike="noStrike" spc="-7" dirty="0">
                <a:solidFill>
                  <a:srgbClr val="552112"/>
                </a:solidFill>
                <a:latin typeface="Calibri"/>
                <a:ea typeface="Arial"/>
              </a:rPr>
              <a:t>МИКРОФИНАНСОВЫЙ</a:t>
            </a:r>
            <a:r>
              <a:rPr lang="ru-RU" sz="1200" b="1" strike="noStrike" spc="4" dirty="0">
                <a:solidFill>
                  <a:srgbClr val="552112"/>
                </a:solidFill>
                <a:latin typeface="Calibri"/>
                <a:ea typeface="Arial"/>
              </a:rPr>
              <a:t> </a:t>
            </a:r>
            <a:r>
              <a:rPr lang="ru-RU" sz="1200" b="1" strike="noStrike" spc="-15" dirty="0">
                <a:solidFill>
                  <a:srgbClr val="552112"/>
                </a:solidFill>
                <a:latin typeface="Calibri"/>
                <a:ea typeface="Arial"/>
              </a:rPr>
              <a:t>ПРОДУКТ</a:t>
            </a:r>
            <a:endParaRPr lang="ru-RU" sz="1200" b="0" strike="noStrike" spc="-1" dirty="0">
              <a:solidFill>
                <a:srgbClr val="000000"/>
              </a:solidFill>
              <a:latin typeface="Arial"/>
            </a:endParaRPr>
          </a:p>
          <a:p>
            <a:pPr marL="328320" algn="ctr" defTabSz="914400">
              <a:lnSpc>
                <a:spcPts val="3305"/>
              </a:lnSpc>
            </a:pPr>
            <a:r>
              <a:rPr lang="ru-RU" sz="2800" b="1" strike="noStrike" spc="-12" dirty="0">
                <a:solidFill>
                  <a:srgbClr val="552112"/>
                </a:solidFill>
                <a:latin typeface="Calibri"/>
                <a:ea typeface="Arial"/>
              </a:rPr>
              <a:t>«Содействие»</a:t>
            </a:r>
            <a:endParaRPr lang="ru-RU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object 70">
            <a:extLst>
              <a:ext uri="{FF2B5EF4-FFF2-40B4-BE49-F238E27FC236}">
                <a16:creationId xmlns:a16="http://schemas.microsoft.com/office/drawing/2014/main" id="{26FECBE1-1BA0-E812-5672-743A660724FC}"/>
              </a:ext>
            </a:extLst>
          </p:cNvPr>
          <p:cNvSpPr/>
          <p:nvPr/>
        </p:nvSpPr>
        <p:spPr>
          <a:xfrm>
            <a:off x="7863904" y="2897822"/>
            <a:ext cx="1852200" cy="287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defTabSz="914400">
              <a:lnSpc>
                <a:spcPct val="100000"/>
              </a:lnSpc>
              <a:spcBef>
                <a:spcPts val="99"/>
              </a:spcBef>
            </a:pPr>
            <a:r>
              <a:rPr lang="ru-RU" sz="1800" b="0" strike="noStrike" spc="-12" dirty="0">
                <a:solidFill>
                  <a:schemeClr val="dk1"/>
                </a:solidFill>
                <a:latin typeface="Calibri"/>
                <a:ea typeface="Arial"/>
              </a:rPr>
              <a:t>от </a:t>
            </a:r>
            <a:r>
              <a:rPr lang="ru-RU" sz="1800" b="1" strike="noStrike" spc="-1" dirty="0">
                <a:solidFill>
                  <a:srgbClr val="C00000"/>
                </a:solidFill>
                <a:latin typeface="Calibri"/>
                <a:ea typeface="Arial"/>
              </a:rPr>
              <a:t>3</a:t>
            </a:r>
            <a:r>
              <a:rPr lang="ru-RU" sz="1800" b="1" strike="noStrike" spc="-15" dirty="0">
                <a:solidFill>
                  <a:srgbClr val="C00000"/>
                </a:solidFill>
                <a:latin typeface="Calibri"/>
                <a:ea typeface="Arial"/>
              </a:rPr>
              <a:t> </a:t>
            </a:r>
            <a:r>
              <a:rPr lang="ru-RU" sz="1800" b="0" strike="noStrike" spc="-7" dirty="0">
                <a:solidFill>
                  <a:schemeClr val="dk1"/>
                </a:solidFill>
                <a:latin typeface="Calibri"/>
                <a:ea typeface="Arial"/>
              </a:rPr>
              <a:t>до</a:t>
            </a:r>
            <a:r>
              <a:rPr lang="ru-RU" sz="1800" b="0" strike="noStrike" spc="-15" dirty="0">
                <a:solidFill>
                  <a:schemeClr val="dk1"/>
                </a:solidFill>
                <a:latin typeface="Calibri"/>
                <a:ea typeface="Arial"/>
              </a:rPr>
              <a:t> </a:t>
            </a:r>
            <a:r>
              <a:rPr lang="ru-RU" sz="1800" b="1" strike="noStrike" spc="-7" dirty="0">
                <a:solidFill>
                  <a:srgbClr val="C00000"/>
                </a:solidFill>
                <a:latin typeface="Calibri"/>
                <a:ea typeface="Arial"/>
              </a:rPr>
              <a:t>36</a:t>
            </a:r>
            <a:r>
              <a:rPr lang="ru-RU" sz="1800" b="1" strike="noStrike" spc="-12" dirty="0">
                <a:solidFill>
                  <a:srgbClr val="C00000"/>
                </a:solidFill>
                <a:latin typeface="Calibri"/>
                <a:ea typeface="Arial"/>
              </a:rPr>
              <a:t> </a:t>
            </a:r>
            <a:r>
              <a:rPr lang="ru-RU" sz="1800" b="0" strike="noStrike" spc="-12" dirty="0">
                <a:solidFill>
                  <a:schemeClr val="dk1"/>
                </a:solidFill>
                <a:latin typeface="Calibri"/>
                <a:ea typeface="Arial"/>
              </a:rPr>
              <a:t>месяцев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1" name="object 71">
            <a:extLst>
              <a:ext uri="{FF2B5EF4-FFF2-40B4-BE49-F238E27FC236}">
                <a16:creationId xmlns:a16="http://schemas.microsoft.com/office/drawing/2014/main" id="{4245D16D-E022-0B27-128A-8AFE39EE73A8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6726960" y="2122637"/>
            <a:ext cx="358200" cy="358200"/>
          </a:xfrm>
          <a:prstGeom prst="rect">
            <a:avLst/>
          </a:prstGeom>
          <a:ln w="0">
            <a:noFill/>
          </a:ln>
        </p:spPr>
      </p:pic>
      <p:pic>
        <p:nvPicPr>
          <p:cNvPr id="122" name="object 72">
            <a:extLst>
              <a:ext uri="{FF2B5EF4-FFF2-40B4-BE49-F238E27FC236}">
                <a16:creationId xmlns:a16="http://schemas.microsoft.com/office/drawing/2014/main" id="{68F3D2AD-AD5E-70DA-7AB4-94FD8DB73AEC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6726960" y="2880521"/>
            <a:ext cx="358200" cy="353520"/>
          </a:xfrm>
          <a:prstGeom prst="rect">
            <a:avLst/>
          </a:prstGeom>
          <a:ln w="0">
            <a:noFill/>
          </a:ln>
        </p:spPr>
      </p:pic>
      <p:pic>
        <p:nvPicPr>
          <p:cNvPr id="123" name="object 73">
            <a:extLst>
              <a:ext uri="{FF2B5EF4-FFF2-40B4-BE49-F238E27FC236}">
                <a16:creationId xmlns:a16="http://schemas.microsoft.com/office/drawing/2014/main" id="{C908B0DD-B4B8-8C50-5840-C232B4220F29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6697800" y="3930749"/>
            <a:ext cx="387360" cy="358200"/>
          </a:xfrm>
          <a:prstGeom prst="rect">
            <a:avLst/>
          </a:prstGeom>
          <a:ln w="0">
            <a:noFill/>
          </a:ln>
        </p:spPr>
      </p:pic>
      <p:sp>
        <p:nvSpPr>
          <p:cNvPr id="124" name="object 74">
            <a:extLst>
              <a:ext uri="{FF2B5EF4-FFF2-40B4-BE49-F238E27FC236}">
                <a16:creationId xmlns:a16="http://schemas.microsoft.com/office/drawing/2014/main" id="{5DD87E9D-32AA-3DA7-EE4C-C2CCD6AE500E}"/>
              </a:ext>
            </a:extLst>
          </p:cNvPr>
          <p:cNvSpPr/>
          <p:nvPr/>
        </p:nvSpPr>
        <p:spPr>
          <a:xfrm>
            <a:off x="5509772" y="2122637"/>
            <a:ext cx="808200" cy="287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defTabSz="914400">
              <a:lnSpc>
                <a:spcPct val="100000"/>
              </a:lnSpc>
              <a:spcBef>
                <a:spcPts val="99"/>
              </a:spcBef>
            </a:pPr>
            <a:r>
              <a:rPr lang="ru-RU" sz="1800" b="1" strike="noStrike" spc="-7">
                <a:solidFill>
                  <a:srgbClr val="552112"/>
                </a:solidFill>
                <a:latin typeface="Calibri"/>
                <a:ea typeface="Arial"/>
              </a:rPr>
              <a:t>СУММА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object 75">
            <a:extLst>
              <a:ext uri="{FF2B5EF4-FFF2-40B4-BE49-F238E27FC236}">
                <a16:creationId xmlns:a16="http://schemas.microsoft.com/office/drawing/2014/main" id="{46E39E77-023F-CDEA-0A8F-510DB13218B5}"/>
              </a:ext>
            </a:extLst>
          </p:cNvPr>
          <p:cNvSpPr/>
          <p:nvPr/>
        </p:nvSpPr>
        <p:spPr>
          <a:xfrm>
            <a:off x="5497156" y="2904721"/>
            <a:ext cx="549720" cy="287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defTabSz="914400">
              <a:lnSpc>
                <a:spcPct val="100000"/>
              </a:lnSpc>
              <a:spcBef>
                <a:spcPts val="99"/>
              </a:spcBef>
            </a:pPr>
            <a:r>
              <a:rPr lang="ru-RU" sz="1800" b="1" strike="noStrike" spc="-12" dirty="0">
                <a:solidFill>
                  <a:srgbClr val="552112"/>
                </a:solidFill>
                <a:latin typeface="Calibri"/>
                <a:ea typeface="Arial"/>
              </a:rPr>
              <a:t>С</a:t>
            </a:r>
            <a:r>
              <a:rPr lang="ru-RU" sz="1800" b="1" strike="noStrike" spc="-7" dirty="0">
                <a:solidFill>
                  <a:srgbClr val="552112"/>
                </a:solidFill>
                <a:latin typeface="Calibri"/>
                <a:ea typeface="Arial"/>
              </a:rPr>
              <a:t>РОК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object 76">
            <a:extLst>
              <a:ext uri="{FF2B5EF4-FFF2-40B4-BE49-F238E27FC236}">
                <a16:creationId xmlns:a16="http://schemas.microsoft.com/office/drawing/2014/main" id="{FECBE9C9-A8FE-5790-BE98-C2C6C0F2C13C}"/>
              </a:ext>
            </a:extLst>
          </p:cNvPr>
          <p:cNvSpPr/>
          <p:nvPr/>
        </p:nvSpPr>
        <p:spPr>
          <a:xfrm>
            <a:off x="5508608" y="3930749"/>
            <a:ext cx="775080" cy="561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defTabSz="914400">
              <a:lnSpc>
                <a:spcPct val="100000"/>
              </a:lnSpc>
              <a:spcBef>
                <a:spcPts val="99"/>
              </a:spcBef>
            </a:pPr>
            <a:r>
              <a:rPr lang="ru-RU" sz="1800" b="1" strike="noStrike" spc="-7" dirty="0">
                <a:solidFill>
                  <a:srgbClr val="552112"/>
                </a:solidFill>
                <a:latin typeface="Calibri"/>
                <a:ea typeface="Arial"/>
              </a:rPr>
              <a:t>С</a:t>
            </a:r>
            <a:r>
              <a:rPr lang="ru-RU" sz="1800" b="1" strike="noStrike" spc="-131" dirty="0">
                <a:solidFill>
                  <a:srgbClr val="552112"/>
                </a:solidFill>
                <a:latin typeface="Calibri"/>
                <a:ea typeface="Arial"/>
              </a:rPr>
              <a:t>Т</a:t>
            </a:r>
            <a:r>
              <a:rPr lang="ru-RU" sz="1800" b="1" strike="noStrike" spc="-1" dirty="0">
                <a:solidFill>
                  <a:srgbClr val="552112"/>
                </a:solidFill>
                <a:latin typeface="Calibri"/>
                <a:ea typeface="Arial"/>
              </a:rPr>
              <a:t>АВ</a:t>
            </a:r>
            <a:r>
              <a:rPr lang="ru-RU" sz="1800" b="1" strike="noStrike" spc="-12" dirty="0">
                <a:solidFill>
                  <a:srgbClr val="552112"/>
                </a:solidFill>
                <a:latin typeface="Calibri"/>
                <a:ea typeface="Arial"/>
              </a:rPr>
              <a:t>К</a:t>
            </a:r>
            <a:r>
              <a:rPr lang="ru-RU" sz="1800" b="1" strike="noStrike" spc="-1" dirty="0">
                <a:solidFill>
                  <a:srgbClr val="552112"/>
                </a:solidFill>
                <a:latin typeface="Calibri"/>
                <a:ea typeface="Arial"/>
              </a:rPr>
              <a:t>А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object 77">
            <a:extLst>
              <a:ext uri="{FF2B5EF4-FFF2-40B4-BE49-F238E27FC236}">
                <a16:creationId xmlns:a16="http://schemas.microsoft.com/office/drawing/2014/main" id="{76BD330F-D843-ED3D-A9EC-9EE7BAE6A8D9}"/>
              </a:ext>
            </a:extLst>
          </p:cNvPr>
          <p:cNvSpPr/>
          <p:nvPr/>
        </p:nvSpPr>
        <p:spPr>
          <a:xfrm>
            <a:off x="5404205" y="1095797"/>
            <a:ext cx="5050248" cy="718460"/>
          </a:xfrm>
          <a:custGeom>
            <a:avLst/>
            <a:gdLst>
              <a:gd name="textAreaLeft" fmla="*/ 0 w 5189760"/>
              <a:gd name="textAreaRight" fmla="*/ 5191200 w 5189760"/>
              <a:gd name="textAreaTop" fmla="*/ 0 h 835560"/>
              <a:gd name="textAreaBottom" fmla="*/ 837000 h 835560"/>
            </a:gdLst>
            <a:ahLst/>
            <a:cxnLst/>
            <a:rect l="textAreaLeft" t="textAreaTop" r="textAreaRight" b="textAreaBottom"/>
            <a:pathLst>
              <a:path w="5191125" h="836930">
                <a:moveTo>
                  <a:pt x="0" y="139446"/>
                </a:moveTo>
                <a:lnTo>
                  <a:pt x="7114" y="95390"/>
                </a:lnTo>
                <a:lnTo>
                  <a:pt x="26919" y="57113"/>
                </a:lnTo>
                <a:lnTo>
                  <a:pt x="57113" y="26919"/>
                </a:lnTo>
                <a:lnTo>
                  <a:pt x="95390" y="7114"/>
                </a:lnTo>
                <a:lnTo>
                  <a:pt x="139445" y="0"/>
                </a:lnTo>
                <a:lnTo>
                  <a:pt x="5051297" y="0"/>
                </a:lnTo>
                <a:lnTo>
                  <a:pt x="5095353" y="7114"/>
                </a:lnTo>
                <a:lnTo>
                  <a:pt x="5133630" y="26919"/>
                </a:lnTo>
                <a:lnTo>
                  <a:pt x="5163824" y="57113"/>
                </a:lnTo>
                <a:lnTo>
                  <a:pt x="5183629" y="95390"/>
                </a:lnTo>
                <a:lnTo>
                  <a:pt x="5190744" y="139446"/>
                </a:lnTo>
                <a:lnTo>
                  <a:pt x="5190744" y="697230"/>
                </a:lnTo>
                <a:lnTo>
                  <a:pt x="5183629" y="741285"/>
                </a:lnTo>
                <a:lnTo>
                  <a:pt x="5163824" y="779562"/>
                </a:lnTo>
                <a:lnTo>
                  <a:pt x="5133630" y="809756"/>
                </a:lnTo>
                <a:lnTo>
                  <a:pt x="5095353" y="829561"/>
                </a:lnTo>
                <a:lnTo>
                  <a:pt x="5051297" y="836676"/>
                </a:lnTo>
                <a:lnTo>
                  <a:pt x="139445" y="836676"/>
                </a:lnTo>
                <a:lnTo>
                  <a:pt x="95390" y="829561"/>
                </a:lnTo>
                <a:lnTo>
                  <a:pt x="57113" y="809756"/>
                </a:lnTo>
                <a:lnTo>
                  <a:pt x="26919" y="779562"/>
                </a:lnTo>
                <a:lnTo>
                  <a:pt x="7114" y="741285"/>
                </a:lnTo>
                <a:lnTo>
                  <a:pt x="0" y="697230"/>
                </a:lnTo>
                <a:lnTo>
                  <a:pt x="0" y="139446"/>
                </a:lnTo>
                <a:close/>
              </a:path>
            </a:pathLst>
          </a:custGeom>
          <a:noFill/>
          <a:ln w="57960">
            <a:solidFill>
              <a:srgbClr val="EB5C3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endParaRPr lang="ru-RU" sz="1800" b="0" strike="noStrike" spc="-1">
              <a:solidFill>
                <a:schemeClr val="dk1"/>
              </a:solidFill>
              <a:latin typeface="Calibri"/>
              <a:ea typeface="Arial"/>
            </a:endParaRPr>
          </a:p>
        </p:txBody>
      </p:sp>
      <p:sp>
        <p:nvSpPr>
          <p:cNvPr id="129" name="object 79">
            <a:extLst>
              <a:ext uri="{FF2B5EF4-FFF2-40B4-BE49-F238E27FC236}">
                <a16:creationId xmlns:a16="http://schemas.microsoft.com/office/drawing/2014/main" id="{C190D75F-56E7-5BC9-8BD0-C6DB7EB62698}"/>
              </a:ext>
            </a:extLst>
          </p:cNvPr>
          <p:cNvSpPr/>
          <p:nvPr/>
        </p:nvSpPr>
        <p:spPr>
          <a:xfrm>
            <a:off x="7863904" y="1983747"/>
            <a:ext cx="1850464" cy="56505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2600" rIns="0" bIns="0" anchor="t">
            <a:spAutoFit/>
          </a:bodyPr>
          <a:lstStyle/>
          <a:p>
            <a:pPr marL="12600" defTabSz="914400">
              <a:lnSpc>
                <a:spcPct val="100000"/>
              </a:lnSpc>
              <a:spcBef>
                <a:spcPts val="99"/>
              </a:spcBef>
            </a:pPr>
            <a:r>
              <a:rPr lang="ru-RU" sz="1800" b="0" strike="noStrike" spc="-12" dirty="0">
                <a:solidFill>
                  <a:schemeClr val="dk1"/>
                </a:solidFill>
                <a:latin typeface="Calibri"/>
                <a:ea typeface="Arial"/>
              </a:rPr>
              <a:t>от</a:t>
            </a:r>
            <a:r>
              <a:rPr lang="ru-RU" sz="1800" b="0" strike="noStrike" spc="-21" dirty="0">
                <a:solidFill>
                  <a:schemeClr val="dk1"/>
                </a:solidFill>
                <a:latin typeface="Calibri"/>
                <a:ea typeface="Arial"/>
              </a:rPr>
              <a:t> </a:t>
            </a:r>
            <a:r>
              <a:rPr lang="ru-RU" b="1" spc="-1" dirty="0">
                <a:solidFill>
                  <a:srgbClr val="C00000"/>
                </a:solidFill>
                <a:latin typeface="Calibri"/>
                <a:ea typeface="Arial"/>
              </a:rPr>
              <a:t>5</a:t>
            </a:r>
            <a:r>
              <a:rPr lang="ru-RU" sz="1800" b="1" strike="noStrike" spc="-1" dirty="0">
                <a:solidFill>
                  <a:srgbClr val="C00000"/>
                </a:solidFill>
                <a:latin typeface="Calibri"/>
                <a:ea typeface="Arial"/>
              </a:rPr>
              <a:t>00</a:t>
            </a:r>
            <a:r>
              <a:rPr lang="ru-RU" sz="1800" b="1" strike="noStrike" spc="-26" dirty="0">
                <a:solidFill>
                  <a:srgbClr val="C00000"/>
                </a:solidFill>
                <a:latin typeface="Calibri"/>
                <a:ea typeface="Arial"/>
              </a:rPr>
              <a:t> </a:t>
            </a:r>
            <a:r>
              <a:rPr lang="ru-RU" sz="1800" b="1" strike="noStrike" spc="-7" dirty="0">
                <a:solidFill>
                  <a:srgbClr val="C00000"/>
                </a:solidFill>
                <a:latin typeface="Calibri"/>
                <a:ea typeface="Arial"/>
              </a:rPr>
              <a:t>тысяч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ct val="100000"/>
              </a:lnSpc>
            </a:pPr>
            <a:r>
              <a:rPr lang="ru-RU" sz="1800" b="0" strike="noStrike" spc="-7" dirty="0">
                <a:solidFill>
                  <a:schemeClr val="dk1"/>
                </a:solidFill>
                <a:latin typeface="Calibri"/>
                <a:ea typeface="Arial"/>
              </a:rPr>
              <a:t>до</a:t>
            </a:r>
            <a:r>
              <a:rPr lang="ru-RU" sz="1800" b="0" strike="noStrike" spc="-41" dirty="0">
                <a:solidFill>
                  <a:schemeClr val="dk1"/>
                </a:solidFill>
                <a:latin typeface="Calibri"/>
                <a:ea typeface="Arial"/>
              </a:rPr>
              <a:t> </a:t>
            </a:r>
            <a:r>
              <a:rPr lang="ru-RU" sz="1800" b="1" strike="noStrike" spc="-1" dirty="0">
                <a:solidFill>
                  <a:srgbClr val="C00000"/>
                </a:solidFill>
                <a:latin typeface="Calibri"/>
                <a:ea typeface="Arial"/>
              </a:rPr>
              <a:t>5</a:t>
            </a:r>
            <a:r>
              <a:rPr lang="ru-RU" sz="1800" b="1" strike="noStrike" spc="-15" dirty="0">
                <a:solidFill>
                  <a:srgbClr val="C00000"/>
                </a:solidFill>
                <a:latin typeface="Calibri"/>
                <a:ea typeface="Arial"/>
              </a:rPr>
              <a:t> </a:t>
            </a:r>
            <a:r>
              <a:rPr lang="ru-RU" sz="1800" b="1" strike="noStrike" spc="-7" dirty="0">
                <a:solidFill>
                  <a:srgbClr val="C00000"/>
                </a:solidFill>
                <a:latin typeface="Calibri"/>
                <a:ea typeface="Arial"/>
              </a:rPr>
              <a:t>млн </a:t>
            </a:r>
            <a:r>
              <a:rPr lang="ru-RU" sz="1800" b="0" strike="noStrike" spc="-12" dirty="0">
                <a:solidFill>
                  <a:schemeClr val="dk1"/>
                </a:solidFill>
                <a:latin typeface="Calibri"/>
                <a:ea typeface="Arial"/>
              </a:rPr>
              <a:t>рублей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Прямоугольник 3">
            <a:extLst>
              <a:ext uri="{FF2B5EF4-FFF2-40B4-BE49-F238E27FC236}">
                <a16:creationId xmlns:a16="http://schemas.microsoft.com/office/drawing/2014/main" id="{09C289A5-274F-B142-6830-E09B93DAB352}"/>
              </a:ext>
            </a:extLst>
          </p:cNvPr>
          <p:cNvSpPr/>
          <p:nvPr/>
        </p:nvSpPr>
        <p:spPr>
          <a:xfrm>
            <a:off x="7859468" y="3790349"/>
            <a:ext cx="3943080" cy="63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C00000"/>
                </a:solidFill>
                <a:latin typeface="Calibri"/>
                <a:ea typeface="Arial"/>
              </a:rPr>
              <a:t>16 % годовых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" name="Рисунок 30">
            <a:extLst>
              <a:ext uri="{FF2B5EF4-FFF2-40B4-BE49-F238E27FC236}">
                <a16:creationId xmlns:a16="http://schemas.microsoft.com/office/drawing/2014/main" id="{5AEC53AE-D05A-E0CF-7ABC-5B59C7C379A0}"/>
              </a:ext>
            </a:extLst>
          </p:cNvPr>
          <p:cNvPicPr/>
          <p:nvPr/>
        </p:nvPicPr>
        <p:blipFill>
          <a:blip r:embed="rId5"/>
          <a:srcRect l="20614" t="-15142" r="48762" b="922"/>
          <a:stretch/>
        </p:blipFill>
        <p:spPr>
          <a:xfrm>
            <a:off x="9492610" y="672949"/>
            <a:ext cx="1808664" cy="718461"/>
          </a:xfrm>
          <a:prstGeom prst="rect">
            <a:avLst/>
          </a:prstGeom>
          <a:ln w="0"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4FC7FE-5262-8700-2C01-15380ECF072B}"/>
              </a:ext>
            </a:extLst>
          </p:cNvPr>
          <p:cNvSpPr txBox="1"/>
          <p:nvPr/>
        </p:nvSpPr>
        <p:spPr>
          <a:xfrm>
            <a:off x="184488" y="2050314"/>
            <a:ext cx="121400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200" b="1" strike="noStrike" spc="-1" dirty="0">
                <a:solidFill>
                  <a:schemeClr val="lt1"/>
                </a:solidFill>
                <a:latin typeface="Calibri"/>
                <a:ea typeface="Arial"/>
              </a:rPr>
              <a:t>Подать заявку</a:t>
            </a:r>
            <a:r>
              <a:rPr lang="ru-RU" sz="1800" b="1" strike="noStrike" spc="-1" dirty="0">
                <a:solidFill>
                  <a:schemeClr val="lt1"/>
                </a:solidFill>
                <a:latin typeface="Calibri"/>
                <a:ea typeface="Arial"/>
              </a:rPr>
              <a:t>: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1800" b="0" strike="noStrike" spc="-1" dirty="0">
                <a:solidFill>
                  <a:schemeClr val="lt1"/>
                </a:solidFill>
                <a:latin typeface="Calibri"/>
                <a:ea typeface="Arial"/>
              </a:rPr>
              <a:t>на Цифровой платформе МСП.РФ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CA120F-D403-218D-10B0-324B00503371}"/>
              </a:ext>
            </a:extLst>
          </p:cNvPr>
          <p:cNvSpPr txBox="1"/>
          <p:nvPr/>
        </p:nvSpPr>
        <p:spPr>
          <a:xfrm>
            <a:off x="184488" y="2878922"/>
            <a:ext cx="257664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800" b="1" strike="noStrike" spc="-1" dirty="0">
                <a:solidFill>
                  <a:schemeClr val="lt1"/>
                </a:solidFill>
                <a:latin typeface="Calibri"/>
                <a:ea typeface="Arial"/>
              </a:rPr>
              <a:t>Получить консультацию: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1800" b="1" strike="noStrike" spc="-1" dirty="0">
                <a:solidFill>
                  <a:schemeClr val="lt1"/>
                </a:solidFill>
                <a:latin typeface="Calibri"/>
                <a:ea typeface="Arial"/>
              </a:rPr>
              <a:t>8 (843) 222-90-62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Параллелограмм 7">
            <a:extLst>
              <a:ext uri="{FF2B5EF4-FFF2-40B4-BE49-F238E27FC236}">
                <a16:creationId xmlns:a16="http://schemas.microsoft.com/office/drawing/2014/main" id="{4E340363-0204-AFE9-A573-C14896B51B4D}"/>
              </a:ext>
            </a:extLst>
          </p:cNvPr>
          <p:cNvSpPr/>
          <p:nvPr/>
        </p:nvSpPr>
        <p:spPr>
          <a:xfrm>
            <a:off x="595461" y="115650"/>
            <a:ext cx="10829520" cy="700560"/>
          </a:xfrm>
          <a:prstGeom prst="parallelogram">
            <a:avLst>
              <a:gd name="adj" fmla="val 25000"/>
            </a:avLst>
          </a:prstGeom>
          <a:solidFill>
            <a:srgbClr val="E04D39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1" strike="noStrike" cap="all" spc="-1" dirty="0">
                <a:solidFill>
                  <a:schemeClr val="lt1"/>
                </a:solidFill>
                <a:latin typeface="Arial Black"/>
                <a:ea typeface="Arial"/>
              </a:rPr>
              <a:t>Финансовые МЕРЫ ПОДДЕРЖКИ фонда поддержки предпринимательства Республики </a:t>
            </a:r>
            <a:r>
              <a:rPr lang="ru-RU" sz="1800" b="1" strike="noStrike" cap="all" spc="-1" dirty="0" err="1">
                <a:solidFill>
                  <a:schemeClr val="lt1"/>
                </a:solidFill>
                <a:latin typeface="Arial Black"/>
                <a:ea typeface="Arial"/>
              </a:rPr>
              <a:t>татарстан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0AC2D93-E7BA-7F77-6FE0-65090EB35FD7}"/>
              </a:ext>
            </a:extLst>
          </p:cNvPr>
          <p:cNvSpPr txBox="1"/>
          <p:nvPr/>
        </p:nvSpPr>
        <p:spPr>
          <a:xfrm>
            <a:off x="5404205" y="5272131"/>
            <a:ext cx="610339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spc="-1" dirty="0">
                <a:solidFill>
                  <a:srgbClr val="C00000"/>
                </a:solidFill>
                <a:latin typeface="Calibri"/>
              </a:rPr>
              <a:t>Подать заявку</a:t>
            </a:r>
          </a:p>
          <a:p>
            <a:pPr>
              <a:defRPr/>
            </a:pPr>
            <a:r>
              <a:rPr lang="ru-RU" b="1" spc="-1" dirty="0">
                <a:solidFill>
                  <a:srgbClr val="C00000"/>
                </a:solidFill>
                <a:latin typeface="Calibri"/>
              </a:rPr>
              <a:t>На Цифровой платформе МСП.РФ</a:t>
            </a:r>
          </a:p>
          <a:p>
            <a:pPr>
              <a:defRPr/>
            </a:pPr>
            <a:r>
              <a:rPr lang="en-US" b="1" spc="-1" dirty="0">
                <a:solidFill>
                  <a:srgbClr val="C00000"/>
                </a:solidFill>
                <a:latin typeface="Calibri"/>
              </a:rPr>
              <a:t>https://</a:t>
            </a:r>
            <a:r>
              <a:rPr lang="ru-RU" b="1" spc="-1" dirty="0">
                <a:solidFill>
                  <a:srgbClr val="C00000"/>
                </a:solidFill>
                <a:latin typeface="Calibri"/>
              </a:rPr>
              <a:t>МСП.РФ/</a:t>
            </a:r>
            <a:r>
              <a:rPr lang="en-US" b="1" spc="-1" dirty="0">
                <a:solidFill>
                  <a:srgbClr val="C00000"/>
                </a:solidFill>
                <a:latin typeface="Calibri"/>
              </a:rPr>
              <a:t>services/microloan/promo/</a:t>
            </a:r>
            <a:endParaRPr lang="ru-RU" b="1" spc="-1" dirty="0">
              <a:solidFill>
                <a:srgbClr val="C00000"/>
              </a:solidFill>
              <a:latin typeface="Calibri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5321CAD-8472-5E71-159B-08C411B6C28C}"/>
              </a:ext>
            </a:extLst>
          </p:cNvPr>
          <p:cNvSpPr txBox="1"/>
          <p:nvPr/>
        </p:nvSpPr>
        <p:spPr>
          <a:xfrm>
            <a:off x="5404205" y="4670588"/>
            <a:ext cx="61312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spc="-1" dirty="0">
                <a:solidFill>
                  <a:srgbClr val="C00000"/>
                </a:solidFill>
                <a:latin typeface="Calibri"/>
              </a:rPr>
              <a:t>Получить консультацию:</a:t>
            </a:r>
          </a:p>
          <a:p>
            <a:pPr>
              <a:defRPr/>
            </a:pPr>
            <a:r>
              <a:rPr lang="ru-RU" b="1" spc="-1" dirty="0">
                <a:solidFill>
                  <a:srgbClr val="C00000"/>
                </a:solidFill>
                <a:latin typeface="Calibri"/>
              </a:rPr>
              <a:t>8(843)222-90-62</a:t>
            </a:r>
          </a:p>
        </p:txBody>
      </p:sp>
      <p:sp>
        <p:nvSpPr>
          <p:cNvPr id="27" name="object 5">
            <a:extLst>
              <a:ext uri="{FF2B5EF4-FFF2-40B4-BE49-F238E27FC236}">
                <a16:creationId xmlns:a16="http://schemas.microsoft.com/office/drawing/2014/main" id="{73332CE7-049E-6DAF-2731-742AEBCCDF9E}"/>
              </a:ext>
            </a:extLst>
          </p:cNvPr>
          <p:cNvSpPr txBox="1"/>
          <p:nvPr/>
        </p:nvSpPr>
        <p:spPr>
          <a:xfrm>
            <a:off x="528622" y="2050314"/>
            <a:ext cx="236139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 err="1">
                <a:latin typeface="Calibri"/>
                <a:cs typeface="Calibri"/>
              </a:rPr>
              <a:t>от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lang="ru-RU" sz="1400" b="1" spc="-20" dirty="0">
                <a:solidFill>
                  <a:srgbClr val="C00000"/>
                </a:solidFill>
                <a:latin typeface="Calibri"/>
                <a:cs typeface="Calibri"/>
              </a:rPr>
              <a:t>500</a:t>
            </a:r>
            <a:r>
              <a:rPr sz="14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spc="-5" dirty="0" err="1">
                <a:solidFill>
                  <a:srgbClr val="C00000"/>
                </a:solidFill>
                <a:latin typeface="Calibri"/>
                <a:cs typeface="Calibri"/>
              </a:rPr>
              <a:t>тысяч</a:t>
            </a:r>
            <a:r>
              <a:rPr lang="ru-RU" sz="1400" b="1" spc="-5" dirty="0">
                <a:solidFill>
                  <a:srgbClr val="C00000"/>
                </a:solidFill>
                <a:latin typeface="Calibri"/>
                <a:cs typeface="Calibri"/>
              </a:rPr>
              <a:t> -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lang="ru-RU" sz="1400" b="1" spc="-40" dirty="0">
                <a:solidFill>
                  <a:srgbClr val="C00000"/>
                </a:solidFill>
                <a:latin typeface="Calibri"/>
                <a:cs typeface="Calibri"/>
              </a:rPr>
              <a:t>1</a:t>
            </a:r>
            <a:r>
              <a:rPr sz="1400" b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lang="ru-RU" sz="1400" b="1" spc="-15" dirty="0">
                <a:solidFill>
                  <a:srgbClr val="C00000"/>
                </a:solidFill>
                <a:latin typeface="Calibri"/>
                <a:cs typeface="Calibri"/>
              </a:rPr>
              <a:t>млн</a:t>
            </a:r>
            <a:r>
              <a:rPr sz="1400" b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рублей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28" name="object 5">
            <a:extLst>
              <a:ext uri="{FF2B5EF4-FFF2-40B4-BE49-F238E27FC236}">
                <a16:creationId xmlns:a16="http://schemas.microsoft.com/office/drawing/2014/main" id="{6CE63A26-3634-3628-A26B-615591F452FD}"/>
              </a:ext>
            </a:extLst>
          </p:cNvPr>
          <p:cNvSpPr txBox="1"/>
          <p:nvPr/>
        </p:nvSpPr>
        <p:spPr>
          <a:xfrm>
            <a:off x="528621" y="2333585"/>
            <a:ext cx="3799476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200" spc="-10" dirty="0">
                <a:latin typeface="Calibri"/>
                <a:cs typeface="Calibri"/>
              </a:rPr>
              <a:t>- </a:t>
            </a:r>
            <a:r>
              <a:rPr lang="ru-RU" sz="1200" spc="-1" dirty="0">
                <a:solidFill>
                  <a:srgbClr val="000000"/>
                </a:solidFill>
                <a:latin typeface="Calibri"/>
                <a:ea typeface="Arial"/>
              </a:rPr>
              <a:t> залог имущества стоимостью (с учетом К 0,7) не менее 100% от суммы микрозайма;</a:t>
            </a:r>
            <a:endParaRPr lang="ru-RU" sz="1200" spc="-1" dirty="0">
              <a:solidFill>
                <a:srgbClr val="000000"/>
              </a:solidFill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200" dirty="0">
              <a:latin typeface="Calibri"/>
              <a:cs typeface="Calibri"/>
            </a:endParaRPr>
          </a:p>
        </p:txBody>
      </p:sp>
      <p:sp>
        <p:nvSpPr>
          <p:cNvPr id="29" name="object 5">
            <a:extLst>
              <a:ext uri="{FF2B5EF4-FFF2-40B4-BE49-F238E27FC236}">
                <a16:creationId xmlns:a16="http://schemas.microsoft.com/office/drawing/2014/main" id="{29D9910D-659C-ACC2-4037-6F308A5DE510}"/>
              </a:ext>
            </a:extLst>
          </p:cNvPr>
          <p:cNvSpPr txBox="1"/>
          <p:nvPr/>
        </p:nvSpPr>
        <p:spPr>
          <a:xfrm>
            <a:off x="528621" y="2802689"/>
            <a:ext cx="3803912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spc="-10" dirty="0">
                <a:latin typeface="Calibri"/>
                <a:cs typeface="Calibri"/>
              </a:rPr>
              <a:t>- поручительство ФЛ либо ИП, либо ЮЛ+ залог имущества стоимостью (с учетом К 0,7) не менее 50% от суммы микрозайма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100" name="object 5">
            <a:extLst>
              <a:ext uri="{FF2B5EF4-FFF2-40B4-BE49-F238E27FC236}">
                <a16:creationId xmlns:a16="http://schemas.microsoft.com/office/drawing/2014/main" id="{8696E3D4-3BB1-AB62-69D1-76EB6714CA67}"/>
              </a:ext>
            </a:extLst>
          </p:cNvPr>
          <p:cNvSpPr txBox="1"/>
          <p:nvPr/>
        </p:nvSpPr>
        <p:spPr bwMode="auto">
          <a:xfrm>
            <a:off x="528622" y="1131029"/>
            <a:ext cx="241785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00" defTabSz="914400">
              <a:lnSpc>
                <a:spcPct val="100000"/>
              </a:lnSpc>
              <a:spcBef>
                <a:spcPts val="99"/>
              </a:spcBef>
            </a:pPr>
            <a:r>
              <a:rPr lang="ru-RU" b="1" strike="noStrike" spc="-7" dirty="0">
                <a:solidFill>
                  <a:srgbClr val="552112"/>
                </a:solidFill>
                <a:latin typeface="Calibri"/>
                <a:ea typeface="Arial"/>
              </a:rPr>
              <a:t>ОБЕСПЕЧЕНИЕ</a:t>
            </a:r>
            <a:endParaRPr lang="ru-RU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object 5">
            <a:extLst>
              <a:ext uri="{FF2B5EF4-FFF2-40B4-BE49-F238E27FC236}">
                <a16:creationId xmlns:a16="http://schemas.microsoft.com/office/drawing/2014/main" id="{DA4352F9-A3B1-3B45-CE9C-F53F68938C87}"/>
              </a:ext>
            </a:extLst>
          </p:cNvPr>
          <p:cNvSpPr txBox="1"/>
          <p:nvPr/>
        </p:nvSpPr>
        <p:spPr>
          <a:xfrm>
            <a:off x="9976440" y="6185051"/>
            <a:ext cx="4121510" cy="8207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200" spc="-10" dirty="0">
                <a:latin typeface="Calibri"/>
                <a:cs typeface="Calibri"/>
              </a:rPr>
              <a:t>ФЛ- физическое лицо</a:t>
            </a:r>
          </a:p>
          <a:p>
            <a:pPr marL="12700">
              <a:spcBef>
                <a:spcPts val="100"/>
              </a:spcBef>
            </a:pPr>
            <a:r>
              <a:rPr lang="ru-RU" sz="1200" spc="-10" dirty="0">
                <a:latin typeface="Calibri"/>
                <a:cs typeface="Calibri"/>
              </a:rPr>
              <a:t>ЮЛ- юридическое лицо</a:t>
            </a:r>
          </a:p>
          <a:p>
            <a:pPr marL="12700">
              <a:spcBef>
                <a:spcPts val="100"/>
              </a:spcBef>
            </a:pPr>
            <a:r>
              <a:rPr lang="ru-RU" sz="1200" spc="-10" dirty="0">
                <a:latin typeface="Calibri"/>
                <a:cs typeface="Calibri"/>
              </a:rPr>
              <a:t>ГФ РТ – НО Гарантийный Фонд РТ</a:t>
            </a:r>
            <a:endParaRPr lang="ru-RU" sz="1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400" dirty="0">
              <a:latin typeface="Calibri"/>
              <a:cs typeface="Calibri"/>
            </a:endParaRPr>
          </a:p>
        </p:txBody>
      </p:sp>
      <p:sp>
        <p:nvSpPr>
          <p:cNvPr id="33" name="object 5">
            <a:extLst>
              <a:ext uri="{FF2B5EF4-FFF2-40B4-BE49-F238E27FC236}">
                <a16:creationId xmlns:a16="http://schemas.microsoft.com/office/drawing/2014/main" id="{07E7AE20-0927-1BEE-EB5D-36852847BAC4}"/>
              </a:ext>
            </a:extLst>
          </p:cNvPr>
          <p:cNvSpPr txBox="1"/>
          <p:nvPr/>
        </p:nvSpPr>
        <p:spPr>
          <a:xfrm>
            <a:off x="499352" y="3391906"/>
            <a:ext cx="239066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 err="1">
                <a:latin typeface="Calibri"/>
                <a:cs typeface="Calibri"/>
              </a:rPr>
              <a:t>от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lang="ru-RU" sz="1400" b="1" spc="-20" dirty="0">
                <a:solidFill>
                  <a:srgbClr val="C00000"/>
                </a:solidFill>
                <a:latin typeface="Calibri"/>
                <a:cs typeface="Calibri"/>
              </a:rPr>
              <a:t>1</a:t>
            </a:r>
            <a:r>
              <a:rPr sz="14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lang="ru-RU" sz="1400" b="1" spc="-25" dirty="0">
                <a:solidFill>
                  <a:srgbClr val="C00000"/>
                </a:solidFill>
                <a:latin typeface="Calibri"/>
                <a:cs typeface="Calibri"/>
              </a:rPr>
              <a:t>млн</a:t>
            </a:r>
            <a:r>
              <a:rPr lang="ru-RU" sz="1400" b="1" spc="-5" dirty="0">
                <a:solidFill>
                  <a:srgbClr val="C00000"/>
                </a:solidFill>
                <a:latin typeface="Calibri"/>
                <a:cs typeface="Calibri"/>
              </a:rPr>
              <a:t> -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lang="ru-RU" sz="1400" b="1" spc="-40" dirty="0">
                <a:solidFill>
                  <a:srgbClr val="C00000"/>
                </a:solidFill>
                <a:latin typeface="Calibri"/>
                <a:cs typeface="Calibri"/>
              </a:rPr>
              <a:t>2</a:t>
            </a:r>
            <a:r>
              <a:rPr sz="1400" b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lang="ru-RU" sz="1400" b="1" spc="-15" dirty="0">
                <a:solidFill>
                  <a:srgbClr val="C00000"/>
                </a:solidFill>
                <a:latin typeface="Calibri"/>
                <a:cs typeface="Calibri"/>
              </a:rPr>
              <a:t>млн</a:t>
            </a:r>
            <a:r>
              <a:rPr sz="1400" b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рублей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34" name="object 5">
            <a:extLst>
              <a:ext uri="{FF2B5EF4-FFF2-40B4-BE49-F238E27FC236}">
                <a16:creationId xmlns:a16="http://schemas.microsoft.com/office/drawing/2014/main" id="{5A51263D-E663-8C0E-DB97-8605E1ED8EE5}"/>
              </a:ext>
            </a:extLst>
          </p:cNvPr>
          <p:cNvSpPr txBox="1"/>
          <p:nvPr/>
        </p:nvSpPr>
        <p:spPr>
          <a:xfrm>
            <a:off x="528621" y="3643792"/>
            <a:ext cx="3769399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i="1" spc="-10" dirty="0">
                <a:latin typeface="Calibri"/>
                <a:cs typeface="Calibri"/>
              </a:rPr>
              <a:t>- </a:t>
            </a:r>
            <a:r>
              <a:rPr lang="ru-RU" sz="1200" spc="-10" dirty="0">
                <a:latin typeface="Calibri"/>
                <a:cs typeface="Calibri"/>
              </a:rPr>
              <a:t>залог имущества стоимостью (с учетом К 0,7) не менее 50% от суммы микрозайма + поручительство ГФ РТ до 50% от суммы микрозайма;</a:t>
            </a:r>
            <a:endParaRPr sz="1200" spc="-10" dirty="0">
              <a:latin typeface="Calibri"/>
              <a:cs typeface="Calibri"/>
            </a:endParaRPr>
          </a:p>
        </p:txBody>
      </p:sp>
      <p:sp>
        <p:nvSpPr>
          <p:cNvPr id="35" name="object 5">
            <a:extLst>
              <a:ext uri="{FF2B5EF4-FFF2-40B4-BE49-F238E27FC236}">
                <a16:creationId xmlns:a16="http://schemas.microsoft.com/office/drawing/2014/main" id="{3402457A-E6B7-99B6-123A-324F5A3C71D6}"/>
              </a:ext>
            </a:extLst>
          </p:cNvPr>
          <p:cNvSpPr txBox="1"/>
          <p:nvPr/>
        </p:nvSpPr>
        <p:spPr>
          <a:xfrm>
            <a:off x="528621" y="4265061"/>
            <a:ext cx="3689228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spc="-10" dirty="0">
                <a:latin typeface="Calibri"/>
                <a:cs typeface="Calibri"/>
              </a:rPr>
              <a:t>- поручительство ФЛ, либо ИП, либо ЮЛ + залог имущества стоимостью (с учетом К 0,7) не менее 100 % от суммы микрозайма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97" name="object 5">
            <a:extLst>
              <a:ext uri="{FF2B5EF4-FFF2-40B4-BE49-F238E27FC236}">
                <a16:creationId xmlns:a16="http://schemas.microsoft.com/office/drawing/2014/main" id="{32DEE060-D30E-7BCA-AC89-1F7ED9197AA0}"/>
              </a:ext>
            </a:extLst>
          </p:cNvPr>
          <p:cNvSpPr txBox="1"/>
          <p:nvPr/>
        </p:nvSpPr>
        <p:spPr>
          <a:xfrm>
            <a:off x="528619" y="4670588"/>
            <a:ext cx="3689228" cy="45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ru-RU" sz="1400" spc="-1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 err="1">
                <a:latin typeface="Calibri"/>
                <a:cs typeface="Calibri"/>
              </a:rPr>
              <a:t>от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lang="ru-RU" sz="1400" b="1" spc="-20" dirty="0">
                <a:solidFill>
                  <a:srgbClr val="C00000"/>
                </a:solidFill>
                <a:latin typeface="Calibri"/>
                <a:cs typeface="Calibri"/>
              </a:rPr>
              <a:t>2 млн</a:t>
            </a:r>
            <a:r>
              <a:rPr lang="ru-RU" sz="1400" b="1" spc="-5" dirty="0">
                <a:solidFill>
                  <a:srgbClr val="C00000"/>
                </a:solidFill>
                <a:latin typeface="Calibri"/>
                <a:cs typeface="Calibri"/>
              </a:rPr>
              <a:t> -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lang="ru-RU" sz="1400" b="1" spc="-40" dirty="0">
                <a:solidFill>
                  <a:srgbClr val="C00000"/>
                </a:solidFill>
                <a:latin typeface="Calibri"/>
                <a:cs typeface="Calibri"/>
              </a:rPr>
              <a:t>5</a:t>
            </a:r>
            <a:r>
              <a:rPr sz="1400" b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lang="ru-RU" sz="1400" b="1" spc="-15" dirty="0">
                <a:solidFill>
                  <a:srgbClr val="C00000"/>
                </a:solidFill>
                <a:latin typeface="Calibri"/>
                <a:cs typeface="Calibri"/>
              </a:rPr>
              <a:t>млн</a:t>
            </a:r>
            <a:r>
              <a:rPr sz="1400" b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рублей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99" name="object 5">
            <a:extLst>
              <a:ext uri="{FF2B5EF4-FFF2-40B4-BE49-F238E27FC236}">
                <a16:creationId xmlns:a16="http://schemas.microsoft.com/office/drawing/2014/main" id="{178BE511-1DEC-BC15-7B18-D89937825547}"/>
              </a:ext>
            </a:extLst>
          </p:cNvPr>
          <p:cNvSpPr txBox="1"/>
          <p:nvPr/>
        </p:nvSpPr>
        <p:spPr>
          <a:xfrm>
            <a:off x="595461" y="5237410"/>
            <a:ext cx="4289258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spc="-10" dirty="0">
                <a:latin typeface="Calibri"/>
                <a:cs typeface="Calibri"/>
              </a:rPr>
              <a:t>- поручительство ФЛ либо ИП, либо ЮЛ+ залог имущества стоимостью (с учетом К 0,7) не менее 100 % от суммы микрозайма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98" name="object 5">
            <a:extLst>
              <a:ext uri="{FF2B5EF4-FFF2-40B4-BE49-F238E27FC236}">
                <a16:creationId xmlns:a16="http://schemas.microsoft.com/office/drawing/2014/main" id="{B4DD3DCB-AD98-07D0-8850-60728EC861EB}"/>
              </a:ext>
            </a:extLst>
          </p:cNvPr>
          <p:cNvSpPr txBox="1"/>
          <p:nvPr/>
        </p:nvSpPr>
        <p:spPr>
          <a:xfrm>
            <a:off x="528618" y="5711250"/>
            <a:ext cx="4356101" cy="7643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endParaRPr lang="ru-RU" sz="1200" spc="-10" dirty="0">
              <a:latin typeface="Calibri"/>
              <a:cs typeface="Calibri"/>
            </a:endParaRPr>
          </a:p>
          <a:p>
            <a:pPr marL="12700">
              <a:spcBef>
                <a:spcPts val="100"/>
              </a:spcBef>
            </a:pPr>
            <a:r>
              <a:rPr lang="ru-RU" sz="1200" spc="-10" dirty="0">
                <a:latin typeface="Calibri"/>
                <a:cs typeface="Calibri"/>
              </a:rPr>
              <a:t>- поручительство ФЛ или ЮЛ+ поручительство ГФ РТ до 50% от суммы микрозайма + залог имущества (с учетом К 0,7) не менее 50 % от суммы микрозайма</a:t>
            </a:r>
            <a:endParaRPr sz="1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435738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2607D-ACBA-BD9D-6513-0FD47DA0C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Прямоугольник 85">
            <a:extLst>
              <a:ext uri="{FF2B5EF4-FFF2-40B4-BE49-F238E27FC236}">
                <a16:creationId xmlns:a16="http://schemas.microsoft.com/office/drawing/2014/main" id="{AEDFD175-D503-153F-CFA9-4F1499A798E1}"/>
              </a:ext>
            </a:extLst>
          </p:cNvPr>
          <p:cNvSpPr/>
          <p:nvPr/>
        </p:nvSpPr>
        <p:spPr>
          <a:xfrm>
            <a:off x="3591127" y="992225"/>
            <a:ext cx="4584685" cy="6666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12600" defTabSz="914400">
              <a:lnSpc>
                <a:spcPts val="1386"/>
              </a:lnSpc>
              <a:spcBef>
                <a:spcPts val="99"/>
              </a:spcBef>
            </a:pPr>
            <a:r>
              <a:rPr lang="ru-RU" sz="1100" b="1" strike="noStrike" spc="-7" dirty="0">
                <a:solidFill>
                  <a:srgbClr val="552112"/>
                </a:solidFill>
                <a:latin typeface="Calibri"/>
                <a:ea typeface="Arial"/>
              </a:rPr>
              <a:t>МИКРОФИНАНСОВЫЙ</a:t>
            </a:r>
            <a:r>
              <a:rPr lang="ru-RU" sz="1100" b="1" strike="noStrike" spc="4" dirty="0">
                <a:solidFill>
                  <a:srgbClr val="552112"/>
                </a:solidFill>
                <a:latin typeface="Calibri"/>
                <a:ea typeface="Arial"/>
              </a:rPr>
              <a:t> </a:t>
            </a:r>
            <a:r>
              <a:rPr lang="ru-RU" sz="1100" b="1" strike="noStrike" spc="-15" dirty="0">
                <a:solidFill>
                  <a:srgbClr val="552112"/>
                </a:solidFill>
                <a:latin typeface="Calibri"/>
                <a:ea typeface="Arial"/>
              </a:rPr>
              <a:t>ПРОДУКТ</a:t>
            </a:r>
            <a:endParaRPr lang="ru-RU" sz="1100" b="0" strike="noStrike" spc="-1" dirty="0">
              <a:solidFill>
                <a:srgbClr val="000000"/>
              </a:solidFill>
              <a:latin typeface="Arial"/>
            </a:endParaRPr>
          </a:p>
          <a:p>
            <a:pPr marL="328320" algn="ctr" defTabSz="914400">
              <a:lnSpc>
                <a:spcPts val="3305"/>
              </a:lnSpc>
            </a:pPr>
            <a:r>
              <a:rPr lang="ru-RU" sz="2400" b="1" strike="noStrike" spc="-12" dirty="0">
                <a:solidFill>
                  <a:srgbClr val="552112"/>
                </a:solidFill>
                <a:latin typeface="Calibri"/>
                <a:ea typeface="Arial"/>
              </a:rPr>
              <a:t>«Содействие»</a:t>
            </a:r>
            <a:endParaRPr lang="ru-RU" sz="2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Скругленный прямоугольник 13">
            <a:extLst>
              <a:ext uri="{FF2B5EF4-FFF2-40B4-BE49-F238E27FC236}">
                <a16:creationId xmlns:a16="http://schemas.microsoft.com/office/drawing/2014/main" id="{9BEB5E4A-25F5-3F0D-52C4-A24302F7817A}"/>
              </a:ext>
            </a:extLst>
          </p:cNvPr>
          <p:cNvSpPr/>
          <p:nvPr/>
        </p:nvSpPr>
        <p:spPr>
          <a:xfrm>
            <a:off x="3341764" y="970482"/>
            <a:ext cx="5284354" cy="666678"/>
          </a:xfrm>
          <a:prstGeom prst="roundRect">
            <a:avLst>
              <a:gd name="adj" fmla="val 16667"/>
            </a:avLst>
          </a:prstGeom>
          <a:noFill/>
          <a:ln w="57240">
            <a:solidFill>
              <a:srgbClr val="EB5C32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ru-RU" sz="1800" b="0" strike="noStrike" spc="-1">
              <a:solidFill>
                <a:schemeClr val="lt1"/>
              </a:solidFill>
              <a:latin typeface="Calibri"/>
              <a:ea typeface="Arial"/>
            </a:endParaRPr>
          </a:p>
        </p:txBody>
      </p:sp>
      <p:pic>
        <p:nvPicPr>
          <p:cNvPr id="3" name="Рисунок 30">
            <a:extLst>
              <a:ext uri="{FF2B5EF4-FFF2-40B4-BE49-F238E27FC236}">
                <a16:creationId xmlns:a16="http://schemas.microsoft.com/office/drawing/2014/main" id="{796B11A8-A3F1-51F4-2A67-F5D17FECBDAD}"/>
              </a:ext>
            </a:extLst>
          </p:cNvPr>
          <p:cNvPicPr/>
          <p:nvPr/>
        </p:nvPicPr>
        <p:blipFill>
          <a:blip r:embed="rId2"/>
          <a:srcRect l="20614" t="-15142" r="48762" b="922"/>
          <a:stretch/>
        </p:blipFill>
        <p:spPr>
          <a:xfrm>
            <a:off x="7855258" y="671331"/>
            <a:ext cx="1541720" cy="576560"/>
          </a:xfrm>
          <a:prstGeom prst="rect">
            <a:avLst/>
          </a:prstGeom>
          <a:ln w="0">
            <a:noFill/>
          </a:ln>
        </p:spPr>
      </p:pic>
      <p:sp>
        <p:nvSpPr>
          <p:cNvPr id="5" name="Параллелограмм 7">
            <a:extLst>
              <a:ext uri="{FF2B5EF4-FFF2-40B4-BE49-F238E27FC236}">
                <a16:creationId xmlns:a16="http://schemas.microsoft.com/office/drawing/2014/main" id="{C5400142-89BF-94D5-2169-9B5FD49583CA}"/>
              </a:ext>
            </a:extLst>
          </p:cNvPr>
          <p:cNvSpPr/>
          <p:nvPr/>
        </p:nvSpPr>
        <p:spPr>
          <a:xfrm>
            <a:off x="242047" y="115650"/>
            <a:ext cx="11483788" cy="576560"/>
          </a:xfrm>
          <a:prstGeom prst="parallelogram">
            <a:avLst>
              <a:gd name="adj" fmla="val 25000"/>
            </a:avLst>
          </a:prstGeom>
          <a:solidFill>
            <a:srgbClr val="E04D39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1" strike="noStrike" cap="all" spc="-1" dirty="0">
                <a:solidFill>
                  <a:schemeClr val="lt1"/>
                </a:solidFill>
                <a:latin typeface="Arial Black"/>
                <a:ea typeface="Arial"/>
              </a:rPr>
              <a:t>Финансовые МЕРЫ ПОДДЕРЖКИ фонда поддержки предпринимательства Республики </a:t>
            </a:r>
            <a:r>
              <a:rPr lang="ru-RU" sz="1800" b="1" strike="noStrike" cap="all" spc="-1" dirty="0" err="1">
                <a:solidFill>
                  <a:schemeClr val="lt1"/>
                </a:solidFill>
                <a:latin typeface="Arial Black"/>
                <a:ea typeface="Arial"/>
              </a:rPr>
              <a:t>татарстан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object 70">
            <a:extLst>
              <a:ext uri="{FF2B5EF4-FFF2-40B4-BE49-F238E27FC236}">
                <a16:creationId xmlns:a16="http://schemas.microsoft.com/office/drawing/2014/main" id="{65ABBA13-DC3B-265A-E80A-06EB06F6DEA8}"/>
              </a:ext>
            </a:extLst>
          </p:cNvPr>
          <p:cNvSpPr/>
          <p:nvPr/>
        </p:nvSpPr>
        <p:spPr>
          <a:xfrm>
            <a:off x="5272247" y="1726412"/>
            <a:ext cx="1852200" cy="3205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algn="ctr" defTabSz="914400">
              <a:lnSpc>
                <a:spcPct val="100000"/>
              </a:lnSpc>
              <a:spcBef>
                <a:spcPts val="99"/>
              </a:spcBef>
            </a:pPr>
            <a:r>
              <a:rPr lang="ru-RU" sz="2000" b="1" spc="-12" dirty="0">
                <a:latin typeface="Calibri"/>
              </a:rPr>
              <a:t>ДЛЯ КОГО: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440076-8DB9-1BE3-8E6F-709E61E982AE}"/>
              </a:ext>
            </a:extLst>
          </p:cNvPr>
          <p:cNvSpPr txBox="1"/>
          <p:nvPr/>
        </p:nvSpPr>
        <p:spPr>
          <a:xfrm>
            <a:off x="441512" y="2046912"/>
            <a:ext cx="11483788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400" b="0" strike="noStrike" spc="-1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субъекты МСП, </a:t>
            </a:r>
            <a:r>
              <a:rPr lang="ru-RU" sz="1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основным видом является деятельность, входящая в: </a:t>
            </a:r>
          </a:p>
          <a:p>
            <a:pPr marL="285750" indent="-285750" defTabSz="9144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подкласс 03.2 «Рыбоводство» раздела А «Сельское, лесное хозяйство, охота, рыболовство и рыбоводство»;</a:t>
            </a:r>
          </a:p>
          <a:p>
            <a:pPr marL="285750" indent="-285750" defTabSz="9144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раздел D «Обеспечение электрической энергией, газом и паром; кондиционирование воздуха»;</a:t>
            </a:r>
          </a:p>
          <a:p>
            <a:pPr marL="285750" indent="-285750" defTabSz="9144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раздел E «Водоснабжение; водоотведение, организация сбора и утилизации отходов, деятельность по ликвидации загрязнений»;</a:t>
            </a:r>
          </a:p>
          <a:p>
            <a:pPr marL="285750" indent="-285750" defTabSz="9144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классы 80 «Деятельность по обеспечению безопасности и проведению расследований» и 81 «Деятельность по обслуживанию зданий и территорий» раздела N «Деятельность административная и сопутствующие дополнительные услуги»; </a:t>
            </a:r>
          </a:p>
          <a:p>
            <a:pPr marL="285750" indent="-285750" defTabSz="9144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раздел P «Образование»;</a:t>
            </a:r>
          </a:p>
          <a:p>
            <a:pPr marL="285750" indent="-285750" defTabSz="9144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раздел Q «Деятельность в области здравоохранения и социальных услуг»; </a:t>
            </a:r>
          </a:p>
          <a:p>
            <a:pPr marL="285750" indent="-285750" defTabSz="9144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класс 93 «Деятельность в области спорта, отдыха и развлечений» раздела R «Деятельность в области культуры, спорта, организации досуга и развлечений»;</a:t>
            </a:r>
          </a:p>
          <a:p>
            <a:pPr marL="285750" indent="-285750" defTabSz="9144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класс 95 «Ремонт компьютеров, предметов личного потребления и хозяйственно-бытового назначения» и класс 96 «Деятельность по предоставлению прочих персональных услуг» раздела S «Предоставление прочих видов услуг» </a:t>
            </a:r>
          </a:p>
          <a:p>
            <a:pPr defTabSz="914400">
              <a:lnSpc>
                <a:spcPct val="100000"/>
              </a:lnSpc>
            </a:pPr>
            <a:r>
              <a:rPr lang="ru-RU" sz="1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общероссийского классификатора видов экономической деятельности ОК 029-2014 (КДЕС Ред. 2).</a:t>
            </a:r>
          </a:p>
          <a:p>
            <a:pPr algn="ctr" defTabSz="914400">
              <a:lnSpc>
                <a:spcPct val="100000"/>
              </a:lnSpc>
            </a:pPr>
            <a:r>
              <a:rPr lang="ru-RU" sz="2000" b="1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Возможные цели</a:t>
            </a:r>
            <a:r>
              <a:rPr lang="ru-RU" sz="1400" b="1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285750" indent="-285750" defTabSz="9144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приобретение оборудования и комплектующих, а также иных основных средств, необходимых для осуществления предпринимательской деятельности;</a:t>
            </a:r>
          </a:p>
          <a:p>
            <a:pPr marL="285750" indent="-285750" defTabSz="9144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приобретение товарно-материальных ценностей, необходимых для осуществления предпринимательской деятельности;</a:t>
            </a:r>
          </a:p>
          <a:p>
            <a:pPr marL="285750" indent="-285750" defTabSz="9144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приобретение коммерческой недвижимости;</a:t>
            </a:r>
          </a:p>
          <a:p>
            <a:pPr marL="285750" indent="-285750" defTabSz="9144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оплата услуг по ремонту коммерческих помещений и оборудования;</a:t>
            </a:r>
          </a:p>
          <a:p>
            <a:pPr marL="285750" indent="-285750" defTabSz="9144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оплата работ и услуг, связанных с разработкой программного обеспечения, его тестированием и информационной безопасностью.</a:t>
            </a:r>
          </a:p>
          <a:p>
            <a:pPr algn="ctr" defTabSz="914400">
              <a:lnSpc>
                <a:spcPct val="100000"/>
              </a:lnSpc>
            </a:pPr>
            <a:endParaRPr lang="ru-RU" sz="1400" strike="noStrike" spc="-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45461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6966</TotalTime>
  <Words>2680</Words>
  <Application>Microsoft Office PowerPoint</Application>
  <PresentationFormat>Широкоэкранный</PresentationFormat>
  <Paragraphs>292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13</vt:i4>
      </vt:variant>
      <vt:variant>
        <vt:lpstr>Заголовки слайдов</vt:lpstr>
      </vt:variant>
      <vt:variant>
        <vt:i4>13</vt:i4>
      </vt:variant>
    </vt:vector>
  </HeadingPairs>
  <TitlesOfParts>
    <vt:vector size="34" baseType="lpstr">
      <vt:lpstr>Arial</vt:lpstr>
      <vt:lpstr>Arial Black</vt:lpstr>
      <vt:lpstr>Calibri</vt:lpstr>
      <vt:lpstr>OpenSymbol</vt:lpstr>
      <vt:lpstr>Segoe UI</vt:lpstr>
      <vt:lpstr>Symbol</vt:lpstr>
      <vt:lpstr>Times New Roman</vt:lpstr>
      <vt:lpstr>Wingdings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Миронова Нина Сергеевна</dc:creator>
  <dc:description/>
  <cp:lastModifiedBy>Шакирзянов Рустем Наилевич</cp:lastModifiedBy>
  <cp:revision>839</cp:revision>
  <cp:lastPrinted>2025-03-17T12:14:53Z</cp:lastPrinted>
  <dcterms:created xsi:type="dcterms:W3CDTF">2022-12-12T14:36:21Z</dcterms:created>
  <dcterms:modified xsi:type="dcterms:W3CDTF">2026-07-01T08:00:15Z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3</vt:r8>
  </property>
  <property fmtid="{D5CDD505-2E9C-101B-9397-08002B2CF9AE}" pid="3" name="PresentationFormat">
    <vt:lpwstr>Широкоэкранный</vt:lpwstr>
  </property>
  <property fmtid="{D5CDD505-2E9C-101B-9397-08002B2CF9AE}" pid="4" name="Slides">
    <vt:r8>25</vt:r8>
  </property>
</Properties>
</file>